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7" r:id="rId6"/>
    <p:sldMasterId id="2147483680" r:id="rId7"/>
    <p:sldMasterId id="2147483682" r:id="rId8"/>
    <p:sldMasterId id="2147483695" r:id="rId9"/>
    <p:sldMasterId id="2147483708"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Lst>
  <p:sldSz cy="5143500" cx="9144000"/>
  <p:notesSz cx="6858000" cy="9144000"/>
  <p:embeddedFontLst>
    <p:embeddedFont>
      <p:font typeface="Raleway"/>
      <p:regular r:id="rId49"/>
      <p:bold r:id="rId50"/>
      <p:italic r:id="rId51"/>
      <p:boldItalic r:id="rId52"/>
    </p:embeddedFont>
    <p:embeddedFont>
      <p:font typeface="Lato"/>
      <p:regular r:id="rId53"/>
      <p:bold r:id="rId54"/>
      <p:italic r:id="rId55"/>
      <p:boldItalic r:id="rId56"/>
    </p:embeddedFont>
    <p:embeddedFont>
      <p:font typeface="Lora"/>
      <p:regular r:id="rId57"/>
      <p:bold r:id="rId58"/>
      <p:italic r:id="rId59"/>
      <p:boldItalic r:id="rId60"/>
    </p:embeddedFont>
    <p:embeddedFont>
      <p:font typeface="Tahoma"/>
      <p:regular r:id="rId61"/>
      <p:bold r:id="rId62"/>
    </p:embeddedFont>
    <p:embeddedFont>
      <p:font typeface="Helvetica Neue"/>
      <p:regular r:id="rId63"/>
      <p:bold r:id="rId64"/>
      <p:italic r:id="rId65"/>
      <p:boldItalic r:id="rId66"/>
    </p:embeddedFont>
    <p:embeddedFont>
      <p:font typeface="PT Sans"/>
      <p:regular r:id="rId67"/>
      <p:bold r:id="rId68"/>
      <p:italic r:id="rId69"/>
      <p:boldItalic r:id="rId70"/>
    </p:embeddedFont>
    <p:embeddedFont>
      <p:font typeface="Century Gothic"/>
      <p:regular r:id="rId71"/>
      <p:bold r:id="rId72"/>
      <p:italic r:id="rId73"/>
      <p:boldItalic r:id="rId74"/>
    </p:embeddedFont>
    <p:embeddedFont>
      <p:font typeface="Open Sans"/>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79" roundtripDataSignature="AMtx7mhNxUDOUMmNqsbQx9dpvoC79uUn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font" Target="fonts/Raleway-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CenturyGothic-italic.fntdata"/><Relationship Id="rId72" Type="http://schemas.openxmlformats.org/officeDocument/2006/relationships/font" Target="fonts/CenturyGothic-bold.fntdata"/><Relationship Id="rId31" Type="http://schemas.openxmlformats.org/officeDocument/2006/relationships/slide" Target="slides/slide20.xml"/><Relationship Id="rId75" Type="http://schemas.openxmlformats.org/officeDocument/2006/relationships/font" Target="fonts/OpenSans-regular.fntdata"/><Relationship Id="rId30" Type="http://schemas.openxmlformats.org/officeDocument/2006/relationships/slide" Target="slides/slide19.xml"/><Relationship Id="rId74" Type="http://schemas.openxmlformats.org/officeDocument/2006/relationships/font" Target="fonts/CenturyGothic-boldItalic.fntdata"/><Relationship Id="rId33" Type="http://schemas.openxmlformats.org/officeDocument/2006/relationships/slide" Target="slides/slide22.xml"/><Relationship Id="rId77" Type="http://schemas.openxmlformats.org/officeDocument/2006/relationships/font" Target="fonts/OpenSans-italic.fntdata"/><Relationship Id="rId32" Type="http://schemas.openxmlformats.org/officeDocument/2006/relationships/slide" Target="slides/slide21.xml"/><Relationship Id="rId76" Type="http://schemas.openxmlformats.org/officeDocument/2006/relationships/font" Target="fonts/OpenSans-bold.fntdata"/><Relationship Id="rId35" Type="http://schemas.openxmlformats.org/officeDocument/2006/relationships/slide" Target="slides/slide24.xml"/><Relationship Id="rId79" Type="http://customschemas.google.com/relationships/presentationmetadata" Target="metadata"/><Relationship Id="rId34" Type="http://schemas.openxmlformats.org/officeDocument/2006/relationships/slide" Target="slides/slide23.xml"/><Relationship Id="rId78" Type="http://schemas.openxmlformats.org/officeDocument/2006/relationships/font" Target="fonts/OpenSans-boldItalic.fntdata"/><Relationship Id="rId71" Type="http://schemas.openxmlformats.org/officeDocument/2006/relationships/font" Target="fonts/CenturyGothic-regular.fntdata"/><Relationship Id="rId70" Type="http://schemas.openxmlformats.org/officeDocument/2006/relationships/font" Target="fonts/PTSans-boldItalic.fntdata"/><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font" Target="fonts/Tahoma-bold.fntdata"/><Relationship Id="rId61" Type="http://schemas.openxmlformats.org/officeDocument/2006/relationships/font" Target="fonts/Tahoma-regular.fntdata"/><Relationship Id="rId20" Type="http://schemas.openxmlformats.org/officeDocument/2006/relationships/slide" Target="slides/slide9.xml"/><Relationship Id="rId64" Type="http://schemas.openxmlformats.org/officeDocument/2006/relationships/font" Target="fonts/HelveticaNeue-bold.fntdata"/><Relationship Id="rId63" Type="http://schemas.openxmlformats.org/officeDocument/2006/relationships/font" Target="fonts/HelveticaNeue-regular.fntdata"/><Relationship Id="rId22" Type="http://schemas.openxmlformats.org/officeDocument/2006/relationships/slide" Target="slides/slide11.xml"/><Relationship Id="rId66" Type="http://schemas.openxmlformats.org/officeDocument/2006/relationships/font" Target="fonts/HelveticaNeue-boldItalic.fntdata"/><Relationship Id="rId21" Type="http://schemas.openxmlformats.org/officeDocument/2006/relationships/slide" Target="slides/slide10.xml"/><Relationship Id="rId65" Type="http://schemas.openxmlformats.org/officeDocument/2006/relationships/font" Target="fonts/HelveticaNeue-italic.fntdata"/><Relationship Id="rId24" Type="http://schemas.openxmlformats.org/officeDocument/2006/relationships/slide" Target="slides/slide13.xml"/><Relationship Id="rId68" Type="http://schemas.openxmlformats.org/officeDocument/2006/relationships/font" Target="fonts/PTSans-bold.fntdata"/><Relationship Id="rId23" Type="http://schemas.openxmlformats.org/officeDocument/2006/relationships/slide" Target="slides/slide12.xml"/><Relationship Id="rId67" Type="http://schemas.openxmlformats.org/officeDocument/2006/relationships/font" Target="fonts/PTSans-regular.fntdata"/><Relationship Id="rId60" Type="http://schemas.openxmlformats.org/officeDocument/2006/relationships/font" Target="fonts/Lora-boldItalic.fntdata"/><Relationship Id="rId26" Type="http://schemas.openxmlformats.org/officeDocument/2006/relationships/slide" Target="slides/slide15.xml"/><Relationship Id="rId25" Type="http://schemas.openxmlformats.org/officeDocument/2006/relationships/slide" Target="slides/slide14.xml"/><Relationship Id="rId69" Type="http://schemas.openxmlformats.org/officeDocument/2006/relationships/font" Target="fonts/PTSans-italic.fntdata"/><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font" Target="fonts/Raleway-italic.fntdata"/><Relationship Id="rId50" Type="http://schemas.openxmlformats.org/officeDocument/2006/relationships/font" Target="fonts/Raleway-bold.fntdata"/><Relationship Id="rId53" Type="http://schemas.openxmlformats.org/officeDocument/2006/relationships/font" Target="fonts/Lato-regular.fntdata"/><Relationship Id="rId52" Type="http://schemas.openxmlformats.org/officeDocument/2006/relationships/font" Target="fonts/Raleway-boldItalic.fntdata"/><Relationship Id="rId11" Type="http://schemas.openxmlformats.org/officeDocument/2006/relationships/notesMaster" Target="notesMasters/notesMaster1.xml"/><Relationship Id="rId55" Type="http://schemas.openxmlformats.org/officeDocument/2006/relationships/font" Target="fonts/Lato-italic.fntdata"/><Relationship Id="rId10" Type="http://schemas.openxmlformats.org/officeDocument/2006/relationships/slideMaster" Target="slideMasters/slideMaster7.xml"/><Relationship Id="rId54" Type="http://schemas.openxmlformats.org/officeDocument/2006/relationships/font" Target="fonts/Lato-bold.fntdata"/><Relationship Id="rId13" Type="http://schemas.openxmlformats.org/officeDocument/2006/relationships/slide" Target="slides/slide2.xml"/><Relationship Id="rId57" Type="http://schemas.openxmlformats.org/officeDocument/2006/relationships/font" Target="fonts/Lora-regular.fntdata"/><Relationship Id="rId12" Type="http://schemas.openxmlformats.org/officeDocument/2006/relationships/slide" Target="slides/slide1.xml"/><Relationship Id="rId56" Type="http://schemas.openxmlformats.org/officeDocument/2006/relationships/font" Target="fonts/Lato-boldItalic.fntdata"/><Relationship Id="rId15" Type="http://schemas.openxmlformats.org/officeDocument/2006/relationships/slide" Target="slides/slide4.xml"/><Relationship Id="rId59" Type="http://schemas.openxmlformats.org/officeDocument/2006/relationships/font" Target="fonts/Lora-italic.fntdata"/><Relationship Id="rId14" Type="http://schemas.openxmlformats.org/officeDocument/2006/relationships/slide" Target="slides/slide3.xml"/><Relationship Id="rId58" Type="http://schemas.openxmlformats.org/officeDocument/2006/relationships/font" Target="fonts/Lora-bold.fntdata"/><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hpsalud.org/portfolio/diabetes-control-education-management-guide-for-community-health-worker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hpsalud.or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cfh.us17.list-manage.com/subscribe?u=f52225f439e1aa339f8263c8d&amp;id=a16dcd8f9d" TargetMode="External"/><Relationship Id="rId3" Type="http://schemas.openxmlformats.org/officeDocument/2006/relationships/hyperlink" Target="https://ncfh.us17.list-manage.com/subscribe?u=f52225f439e1aa339f8263c8d&amp;id=807b824dc3"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08bb574b19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8" name="Google Shape;478;g208bb574b1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t>Gladys/ Alexis L</a:t>
            </a:r>
            <a:endParaRPr/>
          </a:p>
        </p:txBody>
      </p:sp>
      <p:sp>
        <p:nvSpPr>
          <p:cNvPr id="479" name="Google Shape;479;g208bb574b1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87" name="Google Shape;48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The </a:t>
            </a:r>
            <a:r>
              <a:rPr b="1" i="0" lang="en" sz="1200" u="none" cap="none" strike="noStrike">
                <a:latin typeface="Calibri"/>
                <a:ea typeface="Calibri"/>
                <a:cs typeface="Calibri"/>
                <a:sym typeface="Calibri"/>
              </a:rPr>
              <a:t>Farmworker Health Network </a:t>
            </a:r>
            <a:r>
              <a:rPr b="0" i="0" lang="en" sz="1200" u="none" cap="none" strike="noStrike">
                <a:latin typeface="Calibri"/>
                <a:ea typeface="Calibri"/>
                <a:cs typeface="Calibri"/>
                <a:sym typeface="Calibri"/>
              </a:rPr>
              <a:t>works cooperatively with HRSA to provide training and technical assistance to over </a:t>
            </a:r>
            <a:r>
              <a:rPr b="1" i="0" lang="en" sz="1200" u="none" cap="none" strike="noStrike">
                <a:latin typeface="Calibri"/>
                <a:ea typeface="Calibri"/>
                <a:cs typeface="Calibri"/>
                <a:sym typeface="Calibri"/>
              </a:rPr>
              <a:t>a thousand Community &amp; Migrant Health Centers</a:t>
            </a:r>
            <a:r>
              <a:rPr b="0" i="0" lang="en" sz="1200" u="none" cap="none" strike="noStrike">
                <a:latin typeface="Calibri"/>
                <a:ea typeface="Calibri"/>
                <a:cs typeface="Calibri"/>
                <a:sym typeface="Calibri"/>
              </a:rPr>
              <a:t> throughout the U.S.</a:t>
            </a:r>
            <a:r>
              <a:rPr lang="en"/>
              <a:t> </a:t>
            </a:r>
            <a:endParaRPr sz="1200"/>
          </a:p>
          <a:p>
            <a:pPr indent="0" lvl="0" marL="0" rtl="0" algn="l">
              <a:lnSpc>
                <a:spcPct val="100000"/>
              </a:lnSpc>
              <a:spcBef>
                <a:spcPts val="0"/>
              </a:spcBef>
              <a:spcAft>
                <a:spcPts val="0"/>
              </a:spcAft>
              <a:buSzPts val="1400"/>
              <a:buNone/>
            </a:pPr>
            <a:r>
              <a:t/>
            </a:r>
            <a:endParaRPr/>
          </a:p>
        </p:txBody>
      </p:sp>
      <p:sp>
        <p:nvSpPr>
          <p:cNvPr id="488" name="Google Shape;48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0130691737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20130691737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a:solidFill>
                  <a:schemeClr val="dk1"/>
                </a:solidFill>
              </a:rPr>
              <a:t>MHP Salud is a national non-profit organization that has implemented Community Health Worker (CHW) programs in underserved Latino communities for 40 years. We also promote the CHW professional nationally as a culturally appropriate strategy to improve health through national training and technical assistance opportunities.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Our roots date back to 1983 where the National Migrant Worker Council and an association of Catholic sisters had a vision to help migrant labor camps in SE Michigan.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Experienced Promotores from Midwest were invited to develop program in South and West Texas in US-Mexico border region and colonias (beyond MSAWs).</a:t>
            </a:r>
            <a:endParaRPr/>
          </a:p>
          <a:p>
            <a:pPr indent="0" lvl="0" marL="0" rtl="0" algn="l">
              <a:spcBef>
                <a:spcPts val="0"/>
              </a:spcBef>
              <a:spcAft>
                <a:spcPts val="0"/>
              </a:spcAft>
              <a:buNone/>
            </a:pPr>
            <a:r>
              <a:t/>
            </a:r>
            <a:endParaRPr/>
          </a:p>
        </p:txBody>
      </p:sp>
      <p:sp>
        <p:nvSpPr>
          <p:cNvPr id="516" name="Google Shape;516;g20130691737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0130691737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20130691737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As a HRSA-Funded National Training and Technical Assistance Partner. We’ve been funded for over 25 years to provide training and technical assistance to Health Centers with Migrant Funding. We specifically offer information about using CHWs as a culturally appropriate strategy to improve health in the HRSA-identified priority areas.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Resource Development</a:t>
            </a:r>
            <a:endParaRPr/>
          </a:p>
          <a:p>
            <a:pPr indent="0" lvl="0" marL="0" rtl="0" algn="l">
              <a:spcBef>
                <a:spcPts val="0"/>
              </a:spcBef>
              <a:spcAft>
                <a:spcPts val="0"/>
              </a:spcAft>
              <a:buNone/>
            </a:pPr>
            <a:r>
              <a:rPr lang="en"/>
              <a:t>Technical Assistance</a:t>
            </a:r>
            <a:endParaRPr/>
          </a:p>
          <a:p>
            <a:pPr indent="0" lvl="0" marL="0" rtl="0" algn="l">
              <a:spcBef>
                <a:spcPts val="0"/>
              </a:spcBef>
              <a:spcAft>
                <a:spcPts val="0"/>
              </a:spcAft>
              <a:buNone/>
            </a:pPr>
            <a:r>
              <a:rPr lang="en"/>
              <a:t>Webinars</a:t>
            </a:r>
            <a:endParaRPr/>
          </a:p>
          <a:p>
            <a:pPr indent="0" lvl="0" marL="0" rtl="0" algn="l">
              <a:spcBef>
                <a:spcPts val="0"/>
              </a:spcBef>
              <a:spcAft>
                <a:spcPts val="0"/>
              </a:spcAft>
              <a:buNone/>
            </a:pPr>
            <a:r>
              <a:rPr lang="en"/>
              <a:t>Learning Collaboratives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25" name="Google Shape;525;g20130691737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0130691737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20130691737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Ed Tool for Diabetes Control Education and Management: 4 separate guides that CHWs can use with working with someone with diabetes to help them manage their condition as well as maintain good eye, oral and foot care. These tools show what the common health issues are and what are some ways to stay healthy.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https://mhpsalud.org/portfolio/diabetes-control-education-management-guide-for-community-health-workers/</a:t>
            </a:r>
            <a:r>
              <a:rPr lang="en"/>
              <a:t> </a:t>
            </a:r>
            <a:endParaRPr/>
          </a:p>
          <a:p>
            <a:pPr indent="0" lvl="0" marL="0" rtl="0" algn="l">
              <a:spcBef>
                <a:spcPts val="0"/>
              </a:spcBef>
              <a:spcAft>
                <a:spcPts val="0"/>
              </a:spcAft>
              <a:buNone/>
            </a:pPr>
            <a:r>
              <a:t/>
            </a:r>
            <a:endParaRPr/>
          </a:p>
        </p:txBody>
      </p:sp>
      <p:sp>
        <p:nvSpPr>
          <p:cNvPr id="545" name="Google Shape;545;g20130691737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0130691737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0130691737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u="sng">
                <a:solidFill>
                  <a:schemeClr val="hlink"/>
                </a:solidFill>
                <a:hlinkClick r:id="rId2"/>
              </a:rPr>
              <a:t>www.mhpsalud.org</a:t>
            </a:r>
            <a:r>
              <a:rPr lang="en"/>
              <a:t> </a:t>
            </a:r>
            <a:endParaRPr/>
          </a:p>
        </p:txBody>
      </p:sp>
      <p:sp>
        <p:nvSpPr>
          <p:cNvPr id="555" name="Google Shape;555;g20130691737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1f907345426_1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1f907345426_1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80000"/>
              </a:lnSpc>
              <a:spcBef>
                <a:spcPts val="0"/>
              </a:spcBef>
              <a:spcAft>
                <a:spcPts val="0"/>
              </a:spcAft>
              <a:buSzPts val="1400"/>
              <a:buNone/>
            </a:pPr>
            <a:r>
              <a:t/>
            </a:r>
            <a:endParaRPr/>
          </a:p>
        </p:txBody>
      </p:sp>
      <p:sp>
        <p:nvSpPr>
          <p:cNvPr id="563" name="Google Shape;563;g1f907345426_1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0703c74150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20703c74150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80000"/>
              </a:lnSpc>
              <a:spcBef>
                <a:spcPts val="0"/>
              </a:spcBef>
              <a:spcAft>
                <a:spcPts val="0"/>
              </a:spcAft>
              <a:buSzPts val="1400"/>
              <a:buNone/>
            </a:pPr>
            <a:r>
              <a:t/>
            </a:r>
            <a:endParaRPr/>
          </a:p>
        </p:txBody>
      </p:sp>
      <p:sp>
        <p:nvSpPr>
          <p:cNvPr id="571" name="Google Shape;571;g20703c74150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0703c7415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g20703c7415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80000"/>
              </a:lnSpc>
              <a:spcBef>
                <a:spcPts val="0"/>
              </a:spcBef>
              <a:spcAft>
                <a:spcPts val="0"/>
              </a:spcAft>
              <a:buSzPts val="1400"/>
              <a:buNone/>
            </a:pPr>
            <a:r>
              <a:t/>
            </a:r>
            <a:endParaRPr/>
          </a:p>
        </p:txBody>
      </p:sp>
      <p:sp>
        <p:nvSpPr>
          <p:cNvPr id="580" name="Google Shape;580;g20703c7415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0703c7415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0703c7415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4" name="Google Shape;41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80000"/>
              </a:lnSpc>
              <a:spcBef>
                <a:spcPts val="0"/>
              </a:spcBef>
              <a:spcAft>
                <a:spcPts val="0"/>
              </a:spcAft>
              <a:buSzPts val="1400"/>
              <a:buNone/>
            </a:pPr>
            <a:r>
              <a:t/>
            </a:r>
            <a:endParaRPr/>
          </a:p>
        </p:txBody>
      </p:sp>
      <p:sp>
        <p:nvSpPr>
          <p:cNvPr id="597" name="Google Shape;59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070d338938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2070d338938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80000"/>
              </a:lnSpc>
              <a:spcBef>
                <a:spcPts val="0"/>
              </a:spcBef>
              <a:spcAft>
                <a:spcPts val="0"/>
              </a:spcAft>
              <a:buSzPts val="1400"/>
              <a:buNone/>
            </a:pPr>
            <a:r>
              <a:t/>
            </a:r>
            <a:endParaRPr/>
          </a:p>
        </p:txBody>
      </p:sp>
      <p:sp>
        <p:nvSpPr>
          <p:cNvPr id="605" name="Google Shape;605;g2070d338938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070d338938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070d338938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80000"/>
              </a:lnSpc>
              <a:spcBef>
                <a:spcPts val="0"/>
              </a:spcBef>
              <a:spcAft>
                <a:spcPts val="0"/>
              </a:spcAft>
              <a:buSzPts val="1400"/>
              <a:buNone/>
            </a:pPr>
            <a:r>
              <a:t/>
            </a:r>
            <a:endParaRPr/>
          </a:p>
        </p:txBody>
      </p:sp>
      <p:sp>
        <p:nvSpPr>
          <p:cNvPr id="613" name="Google Shape;613;g2070d338938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070d338938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g2070d338938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80000"/>
              </a:lnSpc>
              <a:spcBef>
                <a:spcPts val="0"/>
              </a:spcBef>
              <a:spcAft>
                <a:spcPts val="0"/>
              </a:spcAft>
              <a:buSzPts val="1400"/>
              <a:buNone/>
            </a:pPr>
            <a:r>
              <a:t/>
            </a:r>
            <a:endParaRPr/>
          </a:p>
        </p:txBody>
      </p:sp>
      <p:sp>
        <p:nvSpPr>
          <p:cNvPr id="625" name="Google Shape;625;g2070d338938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0c73393f97_2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20c73393f97_2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0c73393f97_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20c73393f97_7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g20c73393f97_7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20c73393f97_17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g20c73393f97_17_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One of our oldest programs, 25 years ago, is that of the Health Network or Helath Network. Where we serve as a bridge for health case management, providing continuous communication between the patient and the health care provider through coordinating services between the patient and the health center or provider, providing the service of hosting the medical records of mobile or migrant patients. Patients register with this system and consent to their files following them virtually as they change their residence. It is a free service, the patient has access to free phones to notify that he needs certain services and that we help them manage them in order to finish a treatment </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724" name="Google Shape;724;g20c73393f97_17_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0c73393f97_17_17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0c73393f97_17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0c73393f97_1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20c73393f97_12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g20c73393f97_12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80000"/>
              </a:lnSpc>
              <a:spcBef>
                <a:spcPts val="0"/>
              </a:spcBef>
              <a:spcAft>
                <a:spcPts val="0"/>
              </a:spcAft>
              <a:buSzPts val="1400"/>
              <a:buNone/>
            </a:pPr>
            <a:r>
              <a:t/>
            </a:r>
            <a:endParaRPr/>
          </a:p>
        </p:txBody>
      </p:sp>
      <p:sp>
        <p:nvSpPr>
          <p:cNvPr id="793" name="Google Shape;79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80000"/>
              </a:lnSpc>
              <a:spcBef>
                <a:spcPts val="0"/>
              </a:spcBef>
              <a:spcAft>
                <a:spcPts val="0"/>
              </a:spcAft>
              <a:buSzPts val="1400"/>
              <a:buNone/>
            </a:pPr>
            <a:r>
              <a:t/>
            </a:r>
            <a:endParaRPr/>
          </a:p>
        </p:txBody>
      </p:sp>
      <p:sp>
        <p:nvSpPr>
          <p:cNvPr id="434" name="Google Shape;43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1899a73f436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1899a73f436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1e9fa2b17b9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g1e9fa2b17b9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t>Gladys</a:t>
            </a:r>
            <a:endParaRPr/>
          </a:p>
          <a:p>
            <a:pPr indent="0" lvl="0" marL="342900" rtl="0" algn="l">
              <a:lnSpc>
                <a:spcPct val="90000"/>
              </a:lnSpc>
              <a:spcBef>
                <a:spcPts val="800"/>
              </a:spcBef>
              <a:spcAft>
                <a:spcPts val="0"/>
              </a:spcAft>
              <a:buNone/>
            </a:pPr>
            <a:r>
              <a:t/>
            </a:r>
            <a:endParaRPr/>
          </a:p>
          <a:p>
            <a:pPr indent="0" lvl="0" marL="0" rtl="0" algn="l">
              <a:spcBef>
                <a:spcPts val="0"/>
              </a:spcBef>
              <a:spcAft>
                <a:spcPts val="0"/>
              </a:spcAft>
              <a:buClr>
                <a:schemeClr val="dk1"/>
              </a:buClr>
              <a:buSzPts val="1400"/>
              <a:buFont typeface="Arial"/>
              <a:buNone/>
            </a:pPr>
            <a:r>
              <a:t/>
            </a:r>
            <a:endParaRPr/>
          </a:p>
        </p:txBody>
      </p:sp>
      <p:sp>
        <p:nvSpPr>
          <p:cNvPr id="810" name="Google Shape;810;g1e9fa2b17b9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1e9fa2b17b9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g1e9fa2b17b9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solidFill>
                  <a:schemeClr val="dk1"/>
                </a:solidFill>
              </a:rPr>
              <a:t>Gladys</a:t>
            </a:r>
            <a:endParaRPr>
              <a:solidFill>
                <a:schemeClr val="dk1"/>
              </a:solidFill>
            </a:endParaRPr>
          </a:p>
          <a:p>
            <a:pPr indent="-241300" lvl="0" marL="342900" rtl="0" algn="l">
              <a:lnSpc>
                <a:spcPct val="90000"/>
              </a:lnSpc>
              <a:spcBef>
                <a:spcPts val="800"/>
              </a:spcBef>
              <a:spcAft>
                <a:spcPts val="0"/>
              </a:spcAft>
              <a:buClr>
                <a:schemeClr val="dk1"/>
              </a:buClr>
              <a:buSzPts val="1200"/>
              <a:buChar char="•"/>
            </a:pPr>
            <a:r>
              <a:rPr lang="en" sz="1200">
                <a:solidFill>
                  <a:schemeClr val="dk1"/>
                </a:solidFill>
                <a:latin typeface="Tahoma"/>
                <a:ea typeface="Tahoma"/>
                <a:cs typeface="Tahoma"/>
                <a:sym typeface="Tahoma"/>
              </a:rPr>
              <a:t>Population specific data resources and technical assistance (Pop Estimation, Factsheets &amp; research)</a:t>
            </a:r>
            <a:endParaRPr>
              <a:solidFill>
                <a:schemeClr val="dk1"/>
              </a:solidFill>
            </a:endParaRPr>
          </a:p>
          <a:p>
            <a:pPr indent="-241300" lvl="0" marL="342900" rtl="0" algn="l">
              <a:lnSpc>
                <a:spcPct val="90000"/>
              </a:lnSpc>
              <a:spcBef>
                <a:spcPts val="800"/>
              </a:spcBef>
              <a:spcAft>
                <a:spcPts val="0"/>
              </a:spcAft>
              <a:buClr>
                <a:schemeClr val="dk1"/>
              </a:buClr>
              <a:buSzPts val="1200"/>
              <a:buChar char="•"/>
            </a:pPr>
            <a:r>
              <a:rPr lang="en" sz="1200">
                <a:solidFill>
                  <a:schemeClr val="dk1"/>
                </a:solidFill>
                <a:latin typeface="Tahoma"/>
                <a:ea typeface="Tahoma"/>
                <a:cs typeface="Tahoma"/>
                <a:sym typeface="Tahoma"/>
              </a:rPr>
              <a:t>Patient Health education Materials, Resource Hubs, &amp; Digital stories</a:t>
            </a:r>
            <a:endParaRPr sz="1200">
              <a:solidFill>
                <a:schemeClr val="dk1"/>
              </a:solidFill>
              <a:latin typeface="Tahoma"/>
              <a:ea typeface="Tahoma"/>
              <a:cs typeface="Tahoma"/>
              <a:sym typeface="Tahoma"/>
            </a:endParaRPr>
          </a:p>
          <a:p>
            <a:pPr indent="-241300" lvl="0" marL="342900" rtl="0" algn="l">
              <a:lnSpc>
                <a:spcPct val="90000"/>
              </a:lnSpc>
              <a:spcBef>
                <a:spcPts val="800"/>
              </a:spcBef>
              <a:spcAft>
                <a:spcPts val="0"/>
              </a:spcAft>
              <a:buClr>
                <a:schemeClr val="dk1"/>
              </a:buClr>
              <a:buSzPts val="1200"/>
              <a:buChar char="•"/>
            </a:pPr>
            <a:r>
              <a:rPr lang="en" sz="1200">
                <a:solidFill>
                  <a:schemeClr val="dk1"/>
                </a:solidFill>
                <a:latin typeface="Tahoma"/>
                <a:ea typeface="Tahoma"/>
                <a:cs typeface="Tahoma"/>
                <a:sym typeface="Tahoma"/>
              </a:rPr>
              <a:t>COVID-19 Resources for Ag workers, employers, CBOs, </a:t>
            </a:r>
            <a:endParaRPr sz="1200">
              <a:solidFill>
                <a:schemeClr val="dk1"/>
              </a:solidFill>
              <a:latin typeface="Tahoma"/>
              <a:ea typeface="Tahoma"/>
              <a:cs typeface="Tahoma"/>
              <a:sym typeface="Tahoma"/>
            </a:endParaRPr>
          </a:p>
          <a:p>
            <a:pPr indent="-241300" lvl="0" marL="342900" rtl="0" algn="l">
              <a:lnSpc>
                <a:spcPct val="90000"/>
              </a:lnSpc>
              <a:spcBef>
                <a:spcPts val="800"/>
              </a:spcBef>
              <a:spcAft>
                <a:spcPts val="0"/>
              </a:spcAft>
              <a:buClr>
                <a:schemeClr val="dk1"/>
              </a:buClr>
              <a:buSzPts val="1200"/>
              <a:buFont typeface="Tahoma"/>
              <a:buChar char="•"/>
            </a:pPr>
            <a:r>
              <a:rPr lang="en" sz="1200">
                <a:solidFill>
                  <a:schemeClr val="dk1"/>
                </a:solidFill>
                <a:latin typeface="Tahoma"/>
                <a:ea typeface="Tahoma"/>
                <a:cs typeface="Tahoma"/>
                <a:sym typeface="Tahoma"/>
              </a:rPr>
              <a:t>Call For Health Program (national lifeline available for FWs to connect them to HCs, provides some financial assistance, interpretation assistance, and community referrals</a:t>
            </a:r>
            <a:endParaRPr sz="1200">
              <a:solidFill>
                <a:schemeClr val="dk1"/>
              </a:solidFill>
              <a:latin typeface="Tahoma"/>
              <a:ea typeface="Tahoma"/>
              <a:cs typeface="Tahoma"/>
              <a:sym typeface="Tahoma"/>
            </a:endParaRPr>
          </a:p>
        </p:txBody>
      </p:sp>
      <p:sp>
        <p:nvSpPr>
          <p:cNvPr id="818" name="Google Shape;818;g1e9fa2b17b9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1edb45367a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g1edb45367a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solidFill>
                  <a:schemeClr val="dk1"/>
                </a:solidFill>
              </a:rPr>
              <a:t>Gladys</a:t>
            </a:r>
            <a:endParaRPr>
              <a:solidFill>
                <a:schemeClr val="dk1"/>
              </a:solidFill>
            </a:endParaRPr>
          </a:p>
          <a:p>
            <a:pPr indent="-241300" lvl="0" marL="342900" rtl="0" algn="l">
              <a:lnSpc>
                <a:spcPct val="90000"/>
              </a:lnSpc>
              <a:spcBef>
                <a:spcPts val="800"/>
              </a:spcBef>
              <a:spcAft>
                <a:spcPts val="0"/>
              </a:spcAft>
              <a:buClr>
                <a:schemeClr val="dk1"/>
              </a:buClr>
              <a:buSzPts val="1200"/>
              <a:buChar char="•"/>
            </a:pPr>
            <a:r>
              <a:rPr lang="en" sz="1200">
                <a:solidFill>
                  <a:schemeClr val="dk1"/>
                </a:solidFill>
                <a:latin typeface="Tahoma"/>
                <a:ea typeface="Tahoma"/>
                <a:cs typeface="Tahoma"/>
                <a:sym typeface="Tahoma"/>
              </a:rPr>
              <a:t>Workforce development and training (Learning Collaborations, archived webinars, HC toolbox)</a:t>
            </a:r>
            <a:endParaRPr sz="1200">
              <a:solidFill>
                <a:schemeClr val="dk1"/>
              </a:solidFill>
              <a:latin typeface="Calibri"/>
              <a:ea typeface="Calibri"/>
              <a:cs typeface="Calibri"/>
              <a:sym typeface="Calibri"/>
            </a:endParaRPr>
          </a:p>
          <a:p>
            <a:pPr indent="-241300" lvl="0" marL="342900" rtl="0" algn="l">
              <a:lnSpc>
                <a:spcPct val="90000"/>
              </a:lnSpc>
              <a:spcBef>
                <a:spcPts val="800"/>
              </a:spcBef>
              <a:spcAft>
                <a:spcPts val="0"/>
              </a:spcAft>
              <a:buClr>
                <a:schemeClr val="dk1"/>
              </a:buClr>
              <a:buSzPts val="1200"/>
              <a:buChar char="•"/>
            </a:pPr>
            <a:r>
              <a:rPr lang="en" sz="1200">
                <a:solidFill>
                  <a:schemeClr val="dk1"/>
                </a:solidFill>
                <a:latin typeface="Tahoma"/>
                <a:ea typeface="Tahoma"/>
                <a:cs typeface="Tahoma"/>
                <a:sym typeface="Tahoma"/>
              </a:rPr>
              <a:t>Regional Stream Forums (Eastern, Western, MWSF)</a:t>
            </a:r>
            <a:endParaRPr sz="1200">
              <a:solidFill>
                <a:schemeClr val="dk1"/>
              </a:solidFill>
              <a:latin typeface="Tahoma"/>
              <a:ea typeface="Tahoma"/>
              <a:cs typeface="Tahoma"/>
              <a:sym typeface="Tahoma"/>
            </a:endParaRPr>
          </a:p>
          <a:p>
            <a:pPr indent="-241300" lvl="0" marL="342900" rtl="0" algn="l">
              <a:lnSpc>
                <a:spcPct val="90000"/>
              </a:lnSpc>
              <a:spcBef>
                <a:spcPts val="800"/>
              </a:spcBef>
              <a:spcAft>
                <a:spcPts val="0"/>
              </a:spcAft>
              <a:buClr>
                <a:schemeClr val="dk1"/>
              </a:buClr>
              <a:buSzPts val="1200"/>
              <a:buFont typeface="Tahoma"/>
              <a:buChar char="•"/>
            </a:pPr>
            <a:r>
              <a:rPr lang="en" sz="1200">
                <a:solidFill>
                  <a:schemeClr val="dk1"/>
                </a:solidFill>
                <a:latin typeface="Tahoma"/>
                <a:ea typeface="Tahoma"/>
                <a:cs typeface="Tahoma"/>
                <a:sym typeface="Tahoma"/>
              </a:rPr>
              <a:t>Governance Training, tools, and strategic planning (Governance SP modules, LC templates for P&amp;P, strategic planning)</a:t>
            </a:r>
            <a:endParaRPr sz="1200">
              <a:solidFill>
                <a:schemeClr val="dk1"/>
              </a:solidFill>
              <a:latin typeface="Tahoma"/>
              <a:ea typeface="Tahoma"/>
              <a:cs typeface="Tahoma"/>
              <a:sym typeface="Tahoma"/>
            </a:endParaRPr>
          </a:p>
          <a:p>
            <a:pPr indent="-241300" lvl="0" marL="342900" rtl="0" algn="l">
              <a:lnSpc>
                <a:spcPct val="90000"/>
              </a:lnSpc>
              <a:spcBef>
                <a:spcPts val="800"/>
              </a:spcBef>
              <a:spcAft>
                <a:spcPts val="0"/>
              </a:spcAft>
              <a:buClr>
                <a:schemeClr val="dk1"/>
              </a:buClr>
              <a:buSzPts val="1200"/>
              <a:buChar char="•"/>
            </a:pPr>
            <a:r>
              <a:rPr lang="en" sz="1200">
                <a:solidFill>
                  <a:schemeClr val="dk1"/>
                </a:solidFill>
                <a:latin typeface="Tahoma"/>
                <a:ea typeface="Tahoma"/>
                <a:cs typeface="Tahoma"/>
                <a:sym typeface="Tahoma"/>
              </a:rPr>
              <a:t>Program Development and </a:t>
            </a:r>
            <a:r>
              <a:rPr lang="en" sz="1200">
                <a:solidFill>
                  <a:schemeClr val="dk1"/>
                </a:solidFill>
                <a:latin typeface="Tahoma"/>
                <a:ea typeface="Tahoma"/>
                <a:cs typeface="Tahoma"/>
                <a:sym typeface="Tahoma"/>
                <a:extLst>
                  <a:ext uri="http://customooxmlschemas.google.com/">
                    <go:slidesCustomData xmlns:go="http://customooxmlschemas.google.com/" textRoundtripDataId="0"/>
                  </a:ext>
                </a:extLst>
              </a:rPr>
              <a:t>Management</a:t>
            </a:r>
            <a:endParaRPr>
              <a:solidFill>
                <a:schemeClr val="dk1"/>
              </a:solidFill>
            </a:endParaRPr>
          </a:p>
        </p:txBody>
      </p:sp>
      <p:sp>
        <p:nvSpPr>
          <p:cNvPr id="831" name="Google Shape;831;g1edb45367a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1e9fa2b17b9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g1e9fa2b17b9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t>Gladys</a:t>
            </a:r>
            <a:endParaRPr/>
          </a:p>
          <a:p>
            <a:pPr indent="0" lvl="0" marL="0" rtl="0" algn="l">
              <a:spcBef>
                <a:spcPts val="0"/>
              </a:spcBef>
              <a:spcAft>
                <a:spcPts val="0"/>
              </a:spcAft>
              <a:buClr>
                <a:schemeClr val="dk1"/>
              </a:buClr>
              <a:buSzPts val="1400"/>
              <a:buFont typeface="Arial"/>
              <a:buNone/>
            </a:pPr>
            <a:r>
              <a:rPr lang="en" u="sng">
                <a:solidFill>
                  <a:schemeClr val="hlink"/>
                </a:solidFill>
                <a:hlinkClick r:id="rId2"/>
              </a:rPr>
              <a:t>NCFH News</a:t>
            </a:r>
            <a:endParaRPr/>
          </a:p>
          <a:p>
            <a:pPr indent="0" lvl="0" marL="0" rtl="0" algn="l">
              <a:spcBef>
                <a:spcPts val="0"/>
              </a:spcBef>
              <a:spcAft>
                <a:spcPts val="0"/>
              </a:spcAft>
              <a:buClr>
                <a:schemeClr val="dk1"/>
              </a:buClr>
              <a:buSzPts val="1400"/>
              <a:buFont typeface="Arial"/>
              <a:buNone/>
            </a:pPr>
            <a:r>
              <a:rPr lang="en" u="sng">
                <a:solidFill>
                  <a:schemeClr val="hlink"/>
                </a:solidFill>
                <a:hlinkClick r:id="rId3"/>
              </a:rPr>
              <a:t>Boletin de Sol a Sol</a:t>
            </a:r>
            <a:endParaRPr/>
          </a:p>
          <a:p>
            <a:pPr indent="0" lvl="0" marL="0" rtl="0" algn="l">
              <a:spcBef>
                <a:spcPts val="0"/>
              </a:spcBef>
              <a:spcAft>
                <a:spcPts val="0"/>
              </a:spcAft>
              <a:buClr>
                <a:schemeClr val="dk1"/>
              </a:buClr>
              <a:buSzPts val="1400"/>
              <a:buFont typeface="Arial"/>
              <a:buNone/>
            </a:pPr>
            <a:r>
              <a:t/>
            </a:r>
            <a:endParaRPr/>
          </a:p>
        </p:txBody>
      </p:sp>
      <p:sp>
        <p:nvSpPr>
          <p:cNvPr id="843" name="Google Shape;843;g1e9fa2b17b9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Clr>
                <a:schemeClr val="dk1"/>
              </a:buClr>
              <a:buSzPts val="1100"/>
              <a:buNone/>
            </a:pPr>
            <a:r>
              <a:rPr lang="en" sz="1800"/>
              <a:t>Proceed to the Q&amp;A session. Open for all FHN representatives to answer. </a:t>
            </a:r>
            <a:endParaRPr sz="1700"/>
          </a:p>
        </p:txBody>
      </p:sp>
      <p:sp>
        <p:nvSpPr>
          <p:cNvPr id="859" name="Google Shape;85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100"/>
              <a:buNone/>
            </a:pPr>
            <a:r>
              <a:t/>
            </a:r>
            <a:endParaRPr/>
          </a:p>
        </p:txBody>
      </p:sp>
      <p:sp>
        <p:nvSpPr>
          <p:cNvPr id="866" name="Google Shape;86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 sz="1200"/>
              <a:t>Thank you for joining us this afternoon. </a:t>
            </a:r>
            <a:endParaRPr/>
          </a:p>
          <a:p>
            <a:pPr indent="0" lvl="0" marL="0" rtl="0" algn="l">
              <a:lnSpc>
                <a:spcPct val="100000"/>
              </a:lnSpc>
              <a:spcBef>
                <a:spcPts val="0"/>
              </a:spcBef>
              <a:spcAft>
                <a:spcPts val="0"/>
              </a:spcAft>
              <a:buSzPts val="1400"/>
              <a:buNone/>
            </a:pPr>
            <a:r>
              <a:t/>
            </a:r>
            <a:endParaRPr/>
          </a:p>
        </p:txBody>
      </p:sp>
      <p:sp>
        <p:nvSpPr>
          <p:cNvPr id="871" name="Google Shape;87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08faedc8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08faedc8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899ac2a44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899ac2a44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899ac2a44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899ac2a44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80000"/>
              </a:lnSpc>
              <a:spcBef>
                <a:spcPts val="0"/>
              </a:spcBef>
              <a:spcAft>
                <a:spcPts val="0"/>
              </a:spcAft>
              <a:buSzPts val="1400"/>
              <a:buNone/>
            </a:pPr>
            <a:r>
              <a:t/>
            </a:r>
            <a:endParaRPr/>
          </a:p>
        </p:txBody>
      </p:sp>
      <p:sp>
        <p:nvSpPr>
          <p:cNvPr id="458" name="Google Shape;45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087959964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087959964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087959964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087959964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0"/>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p20"/>
          <p:cNvGrpSpPr/>
          <p:nvPr/>
        </p:nvGrpSpPr>
        <p:grpSpPr>
          <a:xfrm>
            <a:off x="830392" y="1191256"/>
            <a:ext cx="745763" cy="45826"/>
            <a:chOff x="4580561" y="2589004"/>
            <a:chExt cx="1064464" cy="25200"/>
          </a:xfrm>
        </p:grpSpPr>
        <p:sp>
          <p:nvSpPr>
            <p:cNvPr id="12" name="Google Shape;12;p2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20"/>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5" name="Google Shape;15;p20"/>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6" name="Google Shape;16;p2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2" name="Shape 7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3" name="Shape 73"/>
        <p:cNvGrpSpPr/>
        <p:nvPr/>
      </p:nvGrpSpPr>
      <p:grpSpPr>
        <a:xfrm>
          <a:off x="0" y="0"/>
          <a:ext cx="0" cy="0"/>
          <a:chOff x="0" y="0"/>
          <a:chExt cx="0" cy="0"/>
        </a:xfrm>
      </p:grpSpPr>
      <p:sp>
        <p:nvSpPr>
          <p:cNvPr id="74" name="Google Shape;74;g20130691737_0_69"/>
          <p:cNvSpPr txBox="1"/>
          <p:nvPr>
            <p:ph type="title"/>
          </p:nvPr>
        </p:nvSpPr>
        <p:spPr>
          <a:xfrm>
            <a:off x="628650" y="273844"/>
            <a:ext cx="7886700" cy="994200"/>
          </a:xfrm>
          <a:prstGeom prst="rect">
            <a:avLst/>
          </a:prstGeom>
          <a:noFill/>
          <a:ln>
            <a:noFill/>
          </a:ln>
        </p:spPr>
        <p:txBody>
          <a:bodyPr anchorCtr="0" anchor="t"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75" name="Shape 75"/>
        <p:cNvGrpSpPr/>
        <p:nvPr/>
      </p:nvGrpSpPr>
      <p:grpSpPr>
        <a:xfrm>
          <a:off x="0" y="0"/>
          <a:ext cx="0" cy="0"/>
          <a:chOff x="0" y="0"/>
          <a:chExt cx="0" cy="0"/>
        </a:xfrm>
      </p:grpSpPr>
      <p:sp>
        <p:nvSpPr>
          <p:cNvPr id="76" name="Google Shape;76;g208bb574b19_0_68"/>
          <p:cNvSpPr txBox="1"/>
          <p:nvPr>
            <p:ph idx="1" type="body"/>
          </p:nvPr>
        </p:nvSpPr>
        <p:spPr>
          <a:xfrm>
            <a:off x="2032000" y="228600"/>
            <a:ext cx="6426300" cy="43434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0" name="Shape 80"/>
        <p:cNvGrpSpPr/>
        <p:nvPr/>
      </p:nvGrpSpPr>
      <p:grpSpPr>
        <a:xfrm>
          <a:off x="0" y="0"/>
          <a:ext cx="0" cy="0"/>
          <a:chOff x="0" y="0"/>
          <a:chExt cx="0" cy="0"/>
        </a:xfrm>
      </p:grpSpPr>
      <p:sp>
        <p:nvSpPr>
          <p:cNvPr id="81" name="Google Shape;81;g1e9fa2b17b9_0_209"/>
          <p:cNvSpPr txBox="1"/>
          <p:nvPr>
            <p:ph type="ctrTitle"/>
          </p:nvPr>
        </p:nvSpPr>
        <p:spPr>
          <a:xfrm>
            <a:off x="685800" y="1597820"/>
            <a:ext cx="7772400" cy="11025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82" name="Google Shape;82;g1e9fa2b17b9_0_209"/>
          <p:cNvSpPr txBox="1"/>
          <p:nvPr>
            <p:ph idx="1" type="subTitle"/>
          </p:nvPr>
        </p:nvSpPr>
        <p:spPr>
          <a:xfrm>
            <a:off x="1371600" y="2914650"/>
            <a:ext cx="6400800" cy="13146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500"/>
              </a:spcBef>
              <a:spcAft>
                <a:spcPts val="0"/>
              </a:spcAft>
              <a:buClr>
                <a:srgbClr val="888888"/>
              </a:buClr>
              <a:buSzPts val="2400"/>
              <a:buNone/>
              <a:defRPr>
                <a:solidFill>
                  <a:srgbClr val="888888"/>
                </a:solidFill>
              </a:defRPr>
            </a:lvl1pPr>
            <a:lvl2pPr lvl="1" rtl="0" algn="ctr">
              <a:lnSpc>
                <a:spcPct val="100000"/>
              </a:lnSpc>
              <a:spcBef>
                <a:spcPts val="400"/>
              </a:spcBef>
              <a:spcAft>
                <a:spcPts val="0"/>
              </a:spcAft>
              <a:buClr>
                <a:srgbClr val="888888"/>
              </a:buClr>
              <a:buSzPts val="2100"/>
              <a:buNone/>
              <a:defRPr>
                <a:solidFill>
                  <a:srgbClr val="888888"/>
                </a:solidFill>
              </a:defRPr>
            </a:lvl2pPr>
            <a:lvl3pPr lvl="2" rtl="0" algn="ctr">
              <a:lnSpc>
                <a:spcPct val="100000"/>
              </a:lnSpc>
              <a:spcBef>
                <a:spcPts val="400"/>
              </a:spcBef>
              <a:spcAft>
                <a:spcPts val="0"/>
              </a:spcAft>
              <a:buClr>
                <a:srgbClr val="888888"/>
              </a:buClr>
              <a:buSzPts val="1800"/>
              <a:buNone/>
              <a:defRPr>
                <a:solidFill>
                  <a:srgbClr val="888888"/>
                </a:solidFill>
              </a:defRPr>
            </a:lvl3pPr>
            <a:lvl4pPr lvl="3" rtl="0" algn="ctr">
              <a:lnSpc>
                <a:spcPct val="100000"/>
              </a:lnSpc>
              <a:spcBef>
                <a:spcPts val="300"/>
              </a:spcBef>
              <a:spcAft>
                <a:spcPts val="0"/>
              </a:spcAft>
              <a:buClr>
                <a:srgbClr val="888888"/>
              </a:buClr>
              <a:buSzPts val="1500"/>
              <a:buNone/>
              <a:defRPr>
                <a:solidFill>
                  <a:srgbClr val="888888"/>
                </a:solidFill>
              </a:defRPr>
            </a:lvl4pPr>
            <a:lvl5pPr lvl="4" rtl="0" algn="ctr">
              <a:lnSpc>
                <a:spcPct val="100000"/>
              </a:lnSpc>
              <a:spcBef>
                <a:spcPts val="300"/>
              </a:spcBef>
              <a:spcAft>
                <a:spcPts val="0"/>
              </a:spcAft>
              <a:buClr>
                <a:srgbClr val="888888"/>
              </a:buClr>
              <a:buSzPts val="1500"/>
              <a:buNone/>
              <a:defRPr>
                <a:solidFill>
                  <a:srgbClr val="888888"/>
                </a:solidFill>
              </a:defRPr>
            </a:lvl5pPr>
            <a:lvl6pPr lvl="5" rtl="0" algn="ctr">
              <a:lnSpc>
                <a:spcPct val="100000"/>
              </a:lnSpc>
              <a:spcBef>
                <a:spcPts val="300"/>
              </a:spcBef>
              <a:spcAft>
                <a:spcPts val="0"/>
              </a:spcAft>
              <a:buClr>
                <a:srgbClr val="888888"/>
              </a:buClr>
              <a:buSzPts val="1500"/>
              <a:buNone/>
              <a:defRPr>
                <a:solidFill>
                  <a:srgbClr val="888888"/>
                </a:solidFill>
              </a:defRPr>
            </a:lvl6pPr>
            <a:lvl7pPr lvl="6" rtl="0" algn="ctr">
              <a:lnSpc>
                <a:spcPct val="100000"/>
              </a:lnSpc>
              <a:spcBef>
                <a:spcPts val="300"/>
              </a:spcBef>
              <a:spcAft>
                <a:spcPts val="0"/>
              </a:spcAft>
              <a:buClr>
                <a:srgbClr val="888888"/>
              </a:buClr>
              <a:buSzPts val="1500"/>
              <a:buNone/>
              <a:defRPr>
                <a:solidFill>
                  <a:srgbClr val="888888"/>
                </a:solidFill>
              </a:defRPr>
            </a:lvl7pPr>
            <a:lvl8pPr lvl="7" rtl="0" algn="ctr">
              <a:lnSpc>
                <a:spcPct val="100000"/>
              </a:lnSpc>
              <a:spcBef>
                <a:spcPts val="300"/>
              </a:spcBef>
              <a:spcAft>
                <a:spcPts val="0"/>
              </a:spcAft>
              <a:buClr>
                <a:srgbClr val="888888"/>
              </a:buClr>
              <a:buSzPts val="1500"/>
              <a:buNone/>
              <a:defRPr>
                <a:solidFill>
                  <a:srgbClr val="888888"/>
                </a:solidFill>
              </a:defRPr>
            </a:lvl8pPr>
            <a:lvl9pPr lvl="8" rtl="0" algn="ctr">
              <a:lnSpc>
                <a:spcPct val="100000"/>
              </a:lnSpc>
              <a:spcBef>
                <a:spcPts val="300"/>
              </a:spcBef>
              <a:spcAft>
                <a:spcPts val="0"/>
              </a:spcAft>
              <a:buClr>
                <a:srgbClr val="888888"/>
              </a:buClr>
              <a:buSzPts val="1500"/>
              <a:buNone/>
              <a:defRPr>
                <a:solidFill>
                  <a:srgbClr val="888888"/>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Diagram or Organization Chart" type="dgm">
  <p:cSld name="DIAGRAM">
    <p:spTree>
      <p:nvGrpSpPr>
        <p:cNvPr id="83" name="Shape 83"/>
        <p:cNvGrpSpPr/>
        <p:nvPr/>
      </p:nvGrpSpPr>
      <p:grpSpPr>
        <a:xfrm>
          <a:off x="0" y="0"/>
          <a:ext cx="0" cy="0"/>
          <a:chOff x="0" y="0"/>
          <a:chExt cx="0" cy="0"/>
        </a:xfrm>
      </p:grpSpPr>
      <p:sp>
        <p:nvSpPr>
          <p:cNvPr id="84" name="Google Shape;84;g1e9fa2b17b9_0_212"/>
          <p:cNvSpPr txBox="1"/>
          <p:nvPr>
            <p:ph type="title"/>
          </p:nvPr>
        </p:nvSpPr>
        <p:spPr>
          <a:xfrm>
            <a:off x="2032000" y="228600"/>
            <a:ext cx="6426300" cy="8574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85" name="Google Shape;85;g1e9fa2b17b9_0_212"/>
          <p:cNvSpPr/>
          <p:nvPr>
            <p:ph idx="2" type="dgm"/>
          </p:nvPr>
        </p:nvSpPr>
        <p:spPr>
          <a:xfrm>
            <a:off x="2032000" y="1485900"/>
            <a:ext cx="6426300" cy="30861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lvl="2"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lvl="4"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lvl="5"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st of the slides">
  <p:cSld name="2_Rest of the slides">
    <p:spTree>
      <p:nvGrpSpPr>
        <p:cNvPr id="87" name="Shape 87"/>
        <p:cNvGrpSpPr/>
        <p:nvPr/>
      </p:nvGrpSpPr>
      <p:grpSpPr>
        <a:xfrm>
          <a:off x="0" y="0"/>
          <a:ext cx="0" cy="0"/>
          <a:chOff x="0" y="0"/>
          <a:chExt cx="0" cy="0"/>
        </a:xfrm>
      </p:grpSpPr>
      <p:sp>
        <p:nvSpPr>
          <p:cNvPr id="88" name="Google Shape;88;g1e9fa2b17b9_0_216"/>
          <p:cNvSpPr txBox="1"/>
          <p:nvPr>
            <p:ph type="title"/>
          </p:nvPr>
        </p:nvSpPr>
        <p:spPr>
          <a:xfrm>
            <a:off x="365125" y="190500"/>
            <a:ext cx="8413800" cy="3324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latin typeface="Calibri"/>
                <a:ea typeface="Calibri"/>
                <a:cs typeface="Calibri"/>
                <a:sym typeface="Calibri"/>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9" name="Shape 89"/>
        <p:cNvGrpSpPr/>
        <p:nvPr/>
      </p:nvGrpSpPr>
      <p:grpSpPr>
        <a:xfrm>
          <a:off x="0" y="0"/>
          <a:ext cx="0" cy="0"/>
          <a:chOff x="0" y="0"/>
          <a:chExt cx="0" cy="0"/>
        </a:xfrm>
      </p:grpSpPr>
      <p:sp>
        <p:nvSpPr>
          <p:cNvPr id="90" name="Google Shape;90;g1e9fa2b17b9_0_218"/>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91" name="Google Shape;91;g1e9fa2b17b9_0_218"/>
          <p:cNvSpPr txBox="1"/>
          <p:nvPr>
            <p:ph idx="1" type="body"/>
          </p:nvPr>
        </p:nvSpPr>
        <p:spPr>
          <a:xfrm>
            <a:off x="457200" y="1200151"/>
            <a:ext cx="4038600" cy="3394500"/>
          </a:xfrm>
          <a:prstGeom prst="rect">
            <a:avLst/>
          </a:prstGeom>
          <a:noFill/>
          <a:ln>
            <a:noFill/>
          </a:ln>
        </p:spPr>
        <p:txBody>
          <a:bodyPr anchorCtr="0" anchor="t" bIns="34275" lIns="68575" spcFirstLastPara="1" rIns="68575" wrap="square" tIns="34275">
            <a:noAutofit/>
          </a:bodyPr>
          <a:lstStyle>
            <a:lvl1pPr indent="-361950" lvl="0" marL="457200" rtl="0" algn="l">
              <a:lnSpc>
                <a:spcPct val="100000"/>
              </a:lnSpc>
              <a:spcBef>
                <a:spcPts val="400"/>
              </a:spcBef>
              <a:spcAft>
                <a:spcPts val="0"/>
              </a:spcAft>
              <a:buClr>
                <a:schemeClr val="dk1"/>
              </a:buClr>
              <a:buSzPts val="2100"/>
              <a:buChar char="•"/>
              <a:defRPr sz="2100"/>
            </a:lvl1pPr>
            <a:lvl2pPr indent="-342900" lvl="1" marL="914400" rtl="0" algn="l">
              <a:lnSpc>
                <a:spcPct val="100000"/>
              </a:lnSpc>
              <a:spcBef>
                <a:spcPts val="400"/>
              </a:spcBef>
              <a:spcAft>
                <a:spcPts val="0"/>
              </a:spcAft>
              <a:buClr>
                <a:schemeClr val="dk1"/>
              </a:buClr>
              <a:buSzPts val="1800"/>
              <a:buChar char="–"/>
              <a:defRPr sz="1800"/>
            </a:lvl2pPr>
            <a:lvl3pPr indent="-323850" lvl="2" marL="1371600" rtl="0" algn="l">
              <a:lnSpc>
                <a:spcPct val="100000"/>
              </a:lnSpc>
              <a:spcBef>
                <a:spcPts val="300"/>
              </a:spcBef>
              <a:spcAft>
                <a:spcPts val="0"/>
              </a:spcAft>
              <a:buClr>
                <a:schemeClr val="dk1"/>
              </a:buClr>
              <a:buSzPts val="1500"/>
              <a:buChar char="•"/>
              <a:defRPr sz="1500"/>
            </a:lvl3pPr>
            <a:lvl4pPr indent="-317500" lvl="3" marL="1828800" rtl="0" algn="l">
              <a:lnSpc>
                <a:spcPct val="100000"/>
              </a:lnSpc>
              <a:spcBef>
                <a:spcPts val="300"/>
              </a:spcBef>
              <a:spcAft>
                <a:spcPts val="0"/>
              </a:spcAft>
              <a:buClr>
                <a:schemeClr val="dk1"/>
              </a:buClr>
              <a:buSzPts val="1400"/>
              <a:buChar char="–"/>
              <a:defRPr sz="1400"/>
            </a:lvl4pPr>
            <a:lvl5pPr indent="-317500" lvl="4" marL="2286000" rtl="0" algn="l">
              <a:lnSpc>
                <a:spcPct val="100000"/>
              </a:lnSpc>
              <a:spcBef>
                <a:spcPts val="300"/>
              </a:spcBef>
              <a:spcAft>
                <a:spcPts val="0"/>
              </a:spcAft>
              <a:buClr>
                <a:schemeClr val="dk1"/>
              </a:buClr>
              <a:buSzPts val="1400"/>
              <a:buChar char="»"/>
              <a:defRPr sz="1400"/>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92" name="Google Shape;92;g1e9fa2b17b9_0_218"/>
          <p:cNvSpPr txBox="1"/>
          <p:nvPr>
            <p:ph idx="2" type="body"/>
          </p:nvPr>
        </p:nvSpPr>
        <p:spPr>
          <a:xfrm>
            <a:off x="4648200" y="1200151"/>
            <a:ext cx="4038600" cy="3394500"/>
          </a:xfrm>
          <a:prstGeom prst="rect">
            <a:avLst/>
          </a:prstGeom>
          <a:noFill/>
          <a:ln>
            <a:noFill/>
          </a:ln>
        </p:spPr>
        <p:txBody>
          <a:bodyPr anchorCtr="0" anchor="t" bIns="34275" lIns="68575" spcFirstLastPara="1" rIns="68575" wrap="square" tIns="34275">
            <a:noAutofit/>
          </a:bodyPr>
          <a:lstStyle>
            <a:lvl1pPr indent="-361950" lvl="0" marL="457200" rtl="0" algn="l">
              <a:lnSpc>
                <a:spcPct val="100000"/>
              </a:lnSpc>
              <a:spcBef>
                <a:spcPts val="400"/>
              </a:spcBef>
              <a:spcAft>
                <a:spcPts val="0"/>
              </a:spcAft>
              <a:buClr>
                <a:schemeClr val="dk1"/>
              </a:buClr>
              <a:buSzPts val="2100"/>
              <a:buChar char="•"/>
              <a:defRPr sz="2100"/>
            </a:lvl1pPr>
            <a:lvl2pPr indent="-342900" lvl="1" marL="914400" rtl="0" algn="l">
              <a:lnSpc>
                <a:spcPct val="100000"/>
              </a:lnSpc>
              <a:spcBef>
                <a:spcPts val="400"/>
              </a:spcBef>
              <a:spcAft>
                <a:spcPts val="0"/>
              </a:spcAft>
              <a:buClr>
                <a:schemeClr val="dk1"/>
              </a:buClr>
              <a:buSzPts val="1800"/>
              <a:buChar char="–"/>
              <a:defRPr sz="1800"/>
            </a:lvl2pPr>
            <a:lvl3pPr indent="-323850" lvl="2" marL="1371600" rtl="0" algn="l">
              <a:lnSpc>
                <a:spcPct val="100000"/>
              </a:lnSpc>
              <a:spcBef>
                <a:spcPts val="300"/>
              </a:spcBef>
              <a:spcAft>
                <a:spcPts val="0"/>
              </a:spcAft>
              <a:buClr>
                <a:schemeClr val="dk1"/>
              </a:buClr>
              <a:buSzPts val="1500"/>
              <a:buChar char="•"/>
              <a:defRPr sz="1500"/>
            </a:lvl3pPr>
            <a:lvl4pPr indent="-317500" lvl="3" marL="1828800" rtl="0" algn="l">
              <a:lnSpc>
                <a:spcPct val="100000"/>
              </a:lnSpc>
              <a:spcBef>
                <a:spcPts val="300"/>
              </a:spcBef>
              <a:spcAft>
                <a:spcPts val="0"/>
              </a:spcAft>
              <a:buClr>
                <a:schemeClr val="dk1"/>
              </a:buClr>
              <a:buSzPts val="1400"/>
              <a:buChar char="–"/>
              <a:defRPr sz="1400"/>
            </a:lvl4pPr>
            <a:lvl5pPr indent="-317500" lvl="4" marL="2286000" rtl="0" algn="l">
              <a:lnSpc>
                <a:spcPct val="100000"/>
              </a:lnSpc>
              <a:spcBef>
                <a:spcPts val="300"/>
              </a:spcBef>
              <a:spcAft>
                <a:spcPts val="0"/>
              </a:spcAft>
              <a:buClr>
                <a:schemeClr val="dk1"/>
              </a:buClr>
              <a:buSzPts val="1400"/>
              <a:buChar char="»"/>
              <a:defRPr sz="1400"/>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3" name="Shape 93"/>
        <p:cNvGrpSpPr/>
        <p:nvPr/>
      </p:nvGrpSpPr>
      <p:grpSpPr>
        <a:xfrm>
          <a:off x="0" y="0"/>
          <a:ext cx="0" cy="0"/>
          <a:chOff x="0" y="0"/>
          <a:chExt cx="0" cy="0"/>
        </a:xfrm>
      </p:grpSpPr>
      <p:sp>
        <p:nvSpPr>
          <p:cNvPr id="94" name="Google Shape;94;g1e9fa2b17b9_0_222"/>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95" name="Google Shape;95;g1e9fa2b17b9_0_222"/>
          <p:cNvSpPr txBox="1"/>
          <p:nvPr>
            <p:ph idx="1" type="body"/>
          </p:nvPr>
        </p:nvSpPr>
        <p:spPr>
          <a:xfrm>
            <a:off x="457200" y="1200151"/>
            <a:ext cx="8229600" cy="33945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g1e9fa2b17b9_0_225"/>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2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 name="Google Shape;19;p21"/>
          <p:cNvGrpSpPr/>
          <p:nvPr/>
        </p:nvGrpSpPr>
        <p:grpSpPr>
          <a:xfrm>
            <a:off x="830392" y="1191256"/>
            <a:ext cx="745763" cy="45826"/>
            <a:chOff x="4580561" y="2589004"/>
            <a:chExt cx="1064464" cy="25200"/>
          </a:xfrm>
        </p:grpSpPr>
        <p:sp>
          <p:nvSpPr>
            <p:cNvPr id="20" name="Google Shape;20;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 name="Google Shape;22;p21"/>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23" name="Google Shape;23;p21"/>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Clr>
                <a:schemeClr val="dk2"/>
              </a:buClr>
              <a:buSzPts val="1100"/>
              <a:buChar char="○"/>
              <a:defRPr>
                <a:solidFill>
                  <a:schemeClr val="dk2"/>
                </a:solidFill>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4" name="Google Shape;24;p2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in Title &amp; Subtitle">
  <p:cSld name="1_Main Title &amp; Subtitle">
    <p:spTree>
      <p:nvGrpSpPr>
        <p:cNvPr id="98" name="Shape 98"/>
        <p:cNvGrpSpPr/>
        <p:nvPr/>
      </p:nvGrpSpPr>
      <p:grpSpPr>
        <a:xfrm>
          <a:off x="0" y="0"/>
          <a:ext cx="0" cy="0"/>
          <a:chOff x="0" y="0"/>
          <a:chExt cx="0" cy="0"/>
        </a:xfrm>
      </p:grpSpPr>
      <p:sp>
        <p:nvSpPr>
          <p:cNvPr id="99" name="Google Shape;99;g1e9fa2b17b9_0_227"/>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rtl="0" algn="ctr">
              <a:lnSpc>
                <a:spcPct val="100000"/>
              </a:lnSpc>
              <a:spcBef>
                <a:spcPts val="200"/>
              </a:spcBef>
              <a:spcAft>
                <a:spcPts val="0"/>
              </a:spcAft>
              <a:buClr>
                <a:srgbClr val="A5A5A5"/>
              </a:buClr>
              <a:buSzPts val="1000"/>
              <a:buNone/>
              <a:defRPr b="0" sz="1000">
                <a:solidFill>
                  <a:srgbClr val="A5A5A5"/>
                </a:solidFill>
                <a:latin typeface="Calibri"/>
                <a:ea typeface="Calibri"/>
                <a:cs typeface="Calibri"/>
                <a:sym typeface="Calibri"/>
              </a:defRPr>
            </a:lvl1pPr>
            <a:lvl2pPr indent="-228600" lvl="1" marL="914400" rtl="0" algn="l">
              <a:lnSpc>
                <a:spcPct val="100000"/>
              </a:lnSpc>
              <a:spcBef>
                <a:spcPts val="20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200"/>
              </a:spcBef>
              <a:spcAft>
                <a:spcPts val="0"/>
              </a:spcAft>
              <a:buClr>
                <a:schemeClr val="dk1"/>
              </a:buClr>
              <a:buSzPts val="900"/>
              <a:buNone/>
              <a:defRPr sz="900"/>
            </a:lvl4pPr>
            <a:lvl5pPr indent="-228600" lvl="4" marL="2286000" rtl="0" algn="l">
              <a:lnSpc>
                <a:spcPct val="100000"/>
              </a:lnSpc>
              <a:spcBef>
                <a:spcPts val="200"/>
              </a:spcBef>
              <a:spcAft>
                <a:spcPts val="0"/>
              </a:spcAft>
              <a:buClr>
                <a:schemeClr val="dk1"/>
              </a:buClr>
              <a:buSzPts val="900"/>
              <a:buNone/>
              <a:defRPr sz="900"/>
            </a:lvl5pPr>
            <a:lvl6pPr indent="-228600" lvl="5" marL="2743200" rtl="0" algn="l">
              <a:lnSpc>
                <a:spcPct val="100000"/>
              </a:lnSpc>
              <a:spcBef>
                <a:spcPts val="200"/>
              </a:spcBef>
              <a:spcAft>
                <a:spcPts val="0"/>
              </a:spcAft>
              <a:buClr>
                <a:schemeClr val="dk1"/>
              </a:buClr>
              <a:buSzPts val="900"/>
              <a:buNone/>
              <a:defRPr sz="900"/>
            </a:lvl6pPr>
            <a:lvl7pPr indent="-228600" lvl="6" marL="3200400" rtl="0" algn="l">
              <a:lnSpc>
                <a:spcPct val="100000"/>
              </a:lnSpc>
              <a:spcBef>
                <a:spcPts val="200"/>
              </a:spcBef>
              <a:spcAft>
                <a:spcPts val="0"/>
              </a:spcAft>
              <a:buClr>
                <a:schemeClr val="dk1"/>
              </a:buClr>
              <a:buSzPts val="900"/>
              <a:buNone/>
              <a:defRPr sz="900"/>
            </a:lvl7pPr>
            <a:lvl8pPr indent="-228600" lvl="7" marL="3657600" rtl="0" algn="l">
              <a:lnSpc>
                <a:spcPct val="100000"/>
              </a:lnSpc>
              <a:spcBef>
                <a:spcPts val="200"/>
              </a:spcBef>
              <a:spcAft>
                <a:spcPts val="0"/>
              </a:spcAft>
              <a:buClr>
                <a:schemeClr val="dk1"/>
              </a:buClr>
              <a:buSzPts val="900"/>
              <a:buNone/>
              <a:defRPr sz="900"/>
            </a:lvl8pPr>
            <a:lvl9pPr indent="-228600" lvl="8" marL="4114800" rtl="0" algn="l">
              <a:lnSpc>
                <a:spcPct val="100000"/>
              </a:lnSpc>
              <a:spcBef>
                <a:spcPts val="200"/>
              </a:spcBef>
              <a:spcAft>
                <a:spcPts val="0"/>
              </a:spcAft>
              <a:buClr>
                <a:schemeClr val="dk1"/>
              </a:buClr>
              <a:buSzPts val="900"/>
              <a:buNone/>
              <a:defRPr sz="900"/>
            </a:lvl9pPr>
          </a:lstStyle>
          <a:p/>
        </p:txBody>
      </p:sp>
      <p:sp>
        <p:nvSpPr>
          <p:cNvPr id="100" name="Google Shape;100;g1e9fa2b17b9_0_227"/>
          <p:cNvSpPr txBox="1"/>
          <p:nvPr>
            <p:ph type="title"/>
          </p:nvPr>
        </p:nvSpPr>
        <p:spPr>
          <a:xfrm>
            <a:off x="381001" y="341315"/>
            <a:ext cx="8368500" cy="4956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100"/>
              <a:buNone/>
              <a:defRPr sz="2800">
                <a:solidFill>
                  <a:srgbClr val="7F7F7F"/>
                </a:solidFill>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101" name="Shape 101"/>
        <p:cNvGrpSpPr/>
        <p:nvPr/>
      </p:nvGrpSpPr>
      <p:grpSpPr>
        <a:xfrm>
          <a:off x="0" y="0"/>
          <a:ext cx="0" cy="0"/>
          <a:chOff x="0" y="0"/>
          <a:chExt cx="0" cy="0"/>
        </a:xfrm>
      </p:grpSpPr>
      <p:sp>
        <p:nvSpPr>
          <p:cNvPr id="102" name="Google Shape;102;g1e9fa2b17b9_0_230"/>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03" name="Google Shape;103;g1e9fa2b17b9_0_230"/>
          <p:cNvSpPr txBox="1"/>
          <p:nvPr>
            <p:ph idx="1" type="body"/>
          </p:nvPr>
        </p:nvSpPr>
        <p:spPr>
          <a:xfrm>
            <a:off x="457200" y="1200151"/>
            <a:ext cx="8229600" cy="33945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04" name="Google Shape;104;g1e9fa2b17b9_0_230"/>
          <p:cNvSpPr txBox="1"/>
          <p:nvPr>
            <p:ph idx="10" type="dt"/>
          </p:nvPr>
        </p:nvSpPr>
        <p:spPr>
          <a:xfrm>
            <a:off x="457200" y="4767263"/>
            <a:ext cx="21336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5" name="Google Shape;105;g1e9fa2b17b9_0_230"/>
          <p:cNvSpPr txBox="1"/>
          <p:nvPr>
            <p:ph idx="11" type="ftr"/>
          </p:nvPr>
        </p:nvSpPr>
        <p:spPr>
          <a:xfrm>
            <a:off x="3124200" y="4767263"/>
            <a:ext cx="28956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6" name="Google Shape;106;g1e9fa2b17b9_0_230"/>
          <p:cNvSpPr txBox="1"/>
          <p:nvPr>
            <p:ph idx="12" type="sldNum"/>
          </p:nvPr>
        </p:nvSpPr>
        <p:spPr>
          <a:xfrm>
            <a:off x="6553200" y="4767263"/>
            <a:ext cx="21336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07" name="Shape 107"/>
        <p:cNvGrpSpPr/>
        <p:nvPr/>
      </p:nvGrpSpPr>
      <p:grpSpPr>
        <a:xfrm>
          <a:off x="0" y="0"/>
          <a:ext cx="0" cy="0"/>
          <a:chOff x="0" y="0"/>
          <a:chExt cx="0" cy="0"/>
        </a:xfrm>
      </p:grpSpPr>
      <p:sp>
        <p:nvSpPr>
          <p:cNvPr id="108" name="Google Shape;108;g1e9fa2b17b9_0_236"/>
          <p:cNvSpPr txBox="1"/>
          <p:nvPr>
            <p:ph idx="1" type="body"/>
          </p:nvPr>
        </p:nvSpPr>
        <p:spPr>
          <a:xfrm>
            <a:off x="2032000" y="228600"/>
            <a:ext cx="6426300" cy="43434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09" name="Shape 109"/>
        <p:cNvGrpSpPr/>
        <p:nvPr/>
      </p:nvGrpSpPr>
      <p:grpSpPr>
        <a:xfrm>
          <a:off x="0" y="0"/>
          <a:ext cx="0" cy="0"/>
          <a:chOff x="0" y="0"/>
          <a:chExt cx="0" cy="0"/>
        </a:xfrm>
      </p:grpSpPr>
      <p:sp>
        <p:nvSpPr>
          <p:cNvPr id="110" name="Google Shape;110;g1e9fa2b17b9_0_238"/>
          <p:cNvSpPr/>
          <p:nvPr/>
        </p:nvSpPr>
        <p:spPr>
          <a:xfrm>
            <a:off x="-135565" y="0"/>
            <a:ext cx="9545400" cy="1299900"/>
          </a:xfrm>
          <a:prstGeom prst="rect">
            <a:avLst/>
          </a:prstGeom>
          <a:solidFill>
            <a:srgbClr val="0872BA"/>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1" name="Google Shape;111;g1e9fa2b17b9_0_238"/>
          <p:cNvSpPr txBox="1"/>
          <p:nvPr>
            <p:ph type="title"/>
          </p:nvPr>
        </p:nvSpPr>
        <p:spPr>
          <a:xfrm>
            <a:off x="1306285" y="273844"/>
            <a:ext cx="7433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2" name="Google Shape;112;g1e9fa2b17b9_0_238"/>
          <p:cNvSpPr txBox="1"/>
          <p:nvPr>
            <p:ph idx="11" type="ftr"/>
          </p:nvPr>
        </p:nvSpPr>
        <p:spPr>
          <a:xfrm>
            <a:off x="2855859" y="4739460"/>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pic>
        <p:nvPicPr>
          <p:cNvPr descr="Shape&#10;&#10;Description automatically generated with low confidence" id="113" name="Google Shape;113;g1e9fa2b17b9_0_238"/>
          <p:cNvPicPr preferRelativeResize="0"/>
          <p:nvPr/>
        </p:nvPicPr>
        <p:blipFill rotWithShape="1">
          <a:blip r:embed="rId2">
            <a:alphaModFix amt="50000"/>
          </a:blip>
          <a:srcRect b="0" l="0" r="0" t="0"/>
          <a:stretch/>
        </p:blipFill>
        <p:spPr>
          <a:xfrm>
            <a:off x="473149" y="128773"/>
            <a:ext cx="526196" cy="109260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114" name="Shape 114"/>
        <p:cNvGrpSpPr/>
        <p:nvPr/>
      </p:nvGrpSpPr>
      <p:grpSpPr>
        <a:xfrm>
          <a:off x="0" y="0"/>
          <a:ext cx="0" cy="0"/>
          <a:chOff x="0" y="0"/>
          <a:chExt cx="0" cy="0"/>
        </a:xfrm>
      </p:grpSpPr>
      <p:sp>
        <p:nvSpPr>
          <p:cNvPr id="115" name="Google Shape;115;g1e9fa2b17b9_0_2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16" name="Google Shape;116;g1e9fa2b17b9_0_2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17" name="Google Shape;117;g1e9fa2b17b9_0_2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g1e9fa2b17b9_0_243"/>
          <p:cNvSpPr/>
          <p:nvPr/>
        </p:nvSpPr>
        <p:spPr>
          <a:xfrm>
            <a:off x="-7974" y="1307804"/>
            <a:ext cx="9151800" cy="3835800"/>
          </a:xfrm>
          <a:prstGeom prst="rect">
            <a:avLst/>
          </a:prstGeom>
          <a:solidFill>
            <a:srgbClr val="0872BA"/>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9" name="Google Shape;119;g1e9fa2b17b9_0_243"/>
          <p:cNvSpPr txBox="1"/>
          <p:nvPr>
            <p:ph type="title"/>
          </p:nvPr>
        </p:nvSpPr>
        <p:spPr>
          <a:xfrm>
            <a:off x="1306285" y="273844"/>
            <a:ext cx="7433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 name="Google Shape;120;g1e9fa2b17b9_0_243"/>
          <p:cNvSpPr txBox="1"/>
          <p:nvPr/>
        </p:nvSpPr>
        <p:spPr>
          <a:xfrm>
            <a:off x="2855859" y="4739460"/>
            <a:ext cx="3086100" cy="273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Calibri"/>
                <a:ea typeface="Calibri"/>
                <a:cs typeface="Calibri"/>
                <a:sym typeface="Calibri"/>
              </a:rPr>
              <a:t>© National Center for Farmworker Health</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pic>
        <p:nvPicPr>
          <p:cNvPr id="121" name="Google Shape;121;g1e9fa2b17b9_0_243"/>
          <p:cNvPicPr preferRelativeResize="0"/>
          <p:nvPr/>
        </p:nvPicPr>
        <p:blipFill rotWithShape="1">
          <a:blip r:embed="rId2">
            <a:alphaModFix amt="50000"/>
          </a:blip>
          <a:srcRect b="0" l="0" r="0" t="0"/>
          <a:stretch/>
        </p:blipFill>
        <p:spPr>
          <a:xfrm>
            <a:off x="500804" y="97291"/>
            <a:ext cx="563820" cy="117072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HOP">
  <p:cSld name="About HOP">
    <p:spTree>
      <p:nvGrpSpPr>
        <p:cNvPr id="122" name="Shape 122"/>
        <p:cNvGrpSpPr/>
        <p:nvPr/>
      </p:nvGrpSpPr>
      <p:grpSpPr>
        <a:xfrm>
          <a:off x="0" y="0"/>
          <a:ext cx="0" cy="0"/>
          <a:chOff x="0" y="0"/>
          <a:chExt cx="0" cy="0"/>
        </a:xfrm>
      </p:grpSpPr>
      <p:pic>
        <p:nvPicPr>
          <p:cNvPr descr="green-bokeh.jpg" id="123" name="Google Shape;123;g1e9fa2b17b9_0_251"/>
          <p:cNvPicPr preferRelativeResize="0"/>
          <p:nvPr/>
        </p:nvPicPr>
        <p:blipFill rotWithShape="1">
          <a:blip r:embed="rId2">
            <a:alphaModFix amt="31000"/>
          </a:blip>
          <a:srcRect b="0" l="0" r="-170" t="0"/>
          <a:stretch/>
        </p:blipFill>
        <p:spPr>
          <a:xfrm>
            <a:off x="0" y="2070677"/>
            <a:ext cx="9143998" cy="1238251"/>
          </a:xfrm>
          <a:prstGeom prst="rect">
            <a:avLst/>
          </a:prstGeom>
          <a:noFill/>
          <a:ln>
            <a:noFill/>
          </a:ln>
        </p:spPr>
      </p:pic>
      <p:sp>
        <p:nvSpPr>
          <p:cNvPr id="124" name="Google Shape;124;g1e9fa2b17b9_0_251"/>
          <p:cNvSpPr txBox="1"/>
          <p:nvPr/>
        </p:nvSpPr>
        <p:spPr>
          <a:xfrm>
            <a:off x="465669" y="324558"/>
            <a:ext cx="7936500" cy="638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300"/>
              <a:buFont typeface="Arial"/>
              <a:buNone/>
            </a:pPr>
            <a:r>
              <a:rPr b="1" i="0" lang="en" sz="2300" u="none" cap="none" strike="noStrike">
                <a:solidFill>
                  <a:srgbClr val="6AB42B"/>
                </a:solidFill>
                <a:latin typeface="Century Gothic"/>
                <a:ea typeface="Century Gothic"/>
                <a:cs typeface="Century Gothic"/>
                <a:sym typeface="Century Gothic"/>
              </a:rPr>
              <a:t>Health Outreach Partners</a:t>
            </a:r>
            <a:br>
              <a:rPr b="1" i="0" lang="en" sz="2300" u="none" cap="none" strike="noStrike">
                <a:solidFill>
                  <a:srgbClr val="6AB42B"/>
                </a:solidFill>
                <a:latin typeface="Century Gothic"/>
                <a:ea typeface="Century Gothic"/>
                <a:cs typeface="Century Gothic"/>
                <a:sym typeface="Century Gothic"/>
              </a:rPr>
            </a:br>
            <a:r>
              <a:rPr b="1" i="0" lang="en" sz="1400" u="none" cap="none" strike="noStrike">
                <a:solidFill>
                  <a:srgbClr val="954992"/>
                </a:solidFill>
                <a:latin typeface="Century Gothic"/>
                <a:ea typeface="Century Gothic"/>
                <a:cs typeface="Century Gothic"/>
                <a:sym typeface="Century Gothic"/>
              </a:rPr>
              <a:t>WWW.OUTREACH-PARTNERS.ORG </a:t>
            </a:r>
            <a:endParaRPr b="0" i="0" sz="1100" u="none" cap="none" strike="noStrike">
              <a:solidFill>
                <a:srgbClr val="000000"/>
              </a:solidFill>
              <a:latin typeface="Arial"/>
              <a:ea typeface="Arial"/>
              <a:cs typeface="Arial"/>
              <a:sym typeface="Arial"/>
            </a:endParaRPr>
          </a:p>
        </p:txBody>
      </p:sp>
      <p:sp>
        <p:nvSpPr>
          <p:cNvPr id="125" name="Google Shape;125;g1e9fa2b17b9_0_251"/>
          <p:cNvSpPr txBox="1"/>
          <p:nvPr/>
        </p:nvSpPr>
        <p:spPr>
          <a:xfrm>
            <a:off x="465668" y="1428751"/>
            <a:ext cx="7836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404040"/>
              </a:buClr>
              <a:buSzPts val="1400"/>
              <a:buFont typeface="Century Gothic"/>
              <a:buNone/>
            </a:pPr>
            <a:r>
              <a:rPr b="1" i="0" lang="en" sz="1400" u="none" cap="none" strike="noStrike">
                <a:solidFill>
                  <a:srgbClr val="404040"/>
                </a:solidFill>
                <a:latin typeface="Century Gothic"/>
                <a:ea typeface="Century Gothic"/>
                <a:cs typeface="Century Gothic"/>
                <a:sym typeface="Century Gothic"/>
              </a:rPr>
              <a:t>WE SUPPORT HEALTH OUTREACH PROGRAMS </a:t>
            </a:r>
            <a:r>
              <a:rPr b="0" i="0" lang="en" sz="1100" u="none" cap="none" strike="noStrike">
                <a:solidFill>
                  <a:srgbClr val="404040"/>
                </a:solidFill>
                <a:latin typeface="Century Gothic"/>
                <a:ea typeface="Century Gothic"/>
                <a:cs typeface="Century Gothic"/>
                <a:sym typeface="Century Gothic"/>
              </a:rPr>
              <a:t>by providing training, consultation, and timely resources.</a:t>
            </a:r>
            <a:endParaRPr b="0" i="0" sz="1100" u="none" cap="none" strike="noStrike">
              <a:solidFill>
                <a:srgbClr val="000000"/>
              </a:solidFill>
              <a:latin typeface="Arial"/>
              <a:ea typeface="Arial"/>
              <a:cs typeface="Arial"/>
              <a:sym typeface="Arial"/>
            </a:endParaRPr>
          </a:p>
        </p:txBody>
      </p:sp>
      <p:sp>
        <p:nvSpPr>
          <p:cNvPr id="126" name="Google Shape;126;g1e9fa2b17b9_0_251"/>
          <p:cNvSpPr txBox="1"/>
          <p:nvPr/>
        </p:nvSpPr>
        <p:spPr>
          <a:xfrm>
            <a:off x="465668" y="2165926"/>
            <a:ext cx="7836300" cy="669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954992"/>
              </a:buClr>
              <a:buSzPts val="1400"/>
              <a:buFont typeface="Century Gothic"/>
              <a:buNone/>
            </a:pPr>
            <a:r>
              <a:rPr b="1" i="0" lang="en" sz="1400" u="none" cap="none" strike="noStrike">
                <a:solidFill>
                  <a:srgbClr val="954992"/>
                </a:solidFill>
                <a:latin typeface="Century Gothic"/>
                <a:ea typeface="Century Gothic"/>
                <a:cs typeface="Century Gothic"/>
                <a:sym typeface="Century Gothic"/>
              </a:rPr>
              <a:t>OUR MISSION </a:t>
            </a:r>
            <a:r>
              <a:rPr b="1" i="0" lang="en" sz="1400" u="none" cap="none" strike="noStrike">
                <a:solidFill>
                  <a:srgbClr val="404040"/>
                </a:solidFill>
                <a:latin typeface="Century Gothic"/>
                <a:ea typeface="Century Gothic"/>
                <a:cs typeface="Century Gothic"/>
                <a:sym typeface="Century Gothic"/>
              </a:rPr>
              <a:t>IS TO BUILD STRONG, EFFECTIVE, AND SUSTAINABLE HEALTH OUTREACH MODELS</a:t>
            </a:r>
            <a:r>
              <a:rPr b="0" i="0" lang="en" sz="1400" u="none" cap="none" strike="noStrike">
                <a:solidFill>
                  <a:srgbClr val="404040"/>
                </a:solidFill>
                <a:latin typeface="Century Gothic"/>
                <a:ea typeface="Century Gothic"/>
                <a:cs typeface="Century Gothic"/>
                <a:sym typeface="Century Gothic"/>
              </a:rPr>
              <a:t> </a:t>
            </a:r>
            <a:r>
              <a:rPr b="0" i="0" lang="en" sz="1100" u="none" cap="none" strike="noStrike">
                <a:solidFill>
                  <a:srgbClr val="404040"/>
                </a:solidFill>
                <a:latin typeface="Century Gothic"/>
                <a:ea typeface="Century Gothic"/>
                <a:cs typeface="Century Gothic"/>
                <a:sym typeface="Century Gothic"/>
              </a:rPr>
              <a:t>by partnering with local community-based organizations across the country in order to improve the quality of life of low-income, vulnerable and underserved populations.</a:t>
            </a:r>
            <a:endParaRPr b="0" i="0" sz="1100" u="none" cap="none" strike="noStrike">
              <a:solidFill>
                <a:srgbClr val="000000"/>
              </a:solidFill>
              <a:latin typeface="Arial"/>
              <a:ea typeface="Arial"/>
              <a:cs typeface="Arial"/>
              <a:sym typeface="Arial"/>
            </a:endParaRPr>
          </a:p>
        </p:txBody>
      </p:sp>
      <p:sp>
        <p:nvSpPr>
          <p:cNvPr id="127" name="Google Shape;127;g1e9fa2b17b9_0_251"/>
          <p:cNvSpPr txBox="1"/>
          <p:nvPr/>
        </p:nvSpPr>
        <p:spPr>
          <a:xfrm>
            <a:off x="465668" y="3385127"/>
            <a:ext cx="7836300" cy="453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404040"/>
              </a:buClr>
              <a:buSzPts val="1400"/>
              <a:buFont typeface="Century Gothic"/>
              <a:buNone/>
            </a:pPr>
            <a:r>
              <a:rPr b="1" i="0" lang="en" sz="1400" u="none" cap="none" strike="noStrike">
                <a:solidFill>
                  <a:srgbClr val="404040"/>
                </a:solidFill>
                <a:latin typeface="Century Gothic"/>
                <a:ea typeface="Century Gothic"/>
                <a:cs typeface="Century Gothic"/>
                <a:sym typeface="Century Gothic"/>
              </a:rPr>
              <a:t>WE SERVE </a:t>
            </a:r>
            <a:r>
              <a:rPr b="0" i="0" lang="en" sz="1100" u="none" cap="none" strike="noStrike">
                <a:solidFill>
                  <a:srgbClr val="404040"/>
                </a:solidFill>
                <a:latin typeface="Century Gothic"/>
                <a:ea typeface="Century Gothic"/>
                <a:cs typeface="Century Gothic"/>
                <a:sym typeface="Century Gothic"/>
              </a:rPr>
              <a:t>Community Health Centers, Primary Care Associations, and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04040"/>
              </a:buClr>
              <a:buSzPts val="1100"/>
              <a:buFont typeface="Century Gothic"/>
              <a:buNone/>
            </a:pPr>
            <a:r>
              <a:rPr b="0" i="0" lang="en" sz="1100" u="none" cap="none" strike="noStrike">
                <a:solidFill>
                  <a:srgbClr val="404040"/>
                </a:solidFill>
                <a:latin typeface="Century Gothic"/>
                <a:ea typeface="Century Gothic"/>
                <a:cs typeface="Century Gothic"/>
                <a:sym typeface="Century Gothic"/>
              </a:rPr>
              <a:t>Safety-net Health Organization</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28" name="Shape 128"/>
        <p:cNvGrpSpPr/>
        <p:nvPr/>
      </p:nvGrpSpPr>
      <p:grpSpPr>
        <a:xfrm>
          <a:off x="0" y="0"/>
          <a:ext cx="0" cy="0"/>
          <a:chOff x="0" y="0"/>
          <a:chExt cx="0" cy="0"/>
        </a:xfrm>
      </p:grpSpPr>
      <p:sp>
        <p:nvSpPr>
          <p:cNvPr id="129" name="Google Shape;129;g1e9fa2b17b9_0_257"/>
          <p:cNvSpPr txBox="1"/>
          <p:nvPr>
            <p:ph type="title"/>
          </p:nvPr>
        </p:nvSpPr>
        <p:spPr>
          <a:xfrm>
            <a:off x="2032000" y="228600"/>
            <a:ext cx="6426300" cy="8574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0" name="Google Shape;130;g1e9fa2b17b9_0_257"/>
          <p:cNvSpPr txBox="1"/>
          <p:nvPr>
            <p:ph idx="1" type="body"/>
          </p:nvPr>
        </p:nvSpPr>
        <p:spPr>
          <a:xfrm>
            <a:off x="2032001" y="1485900"/>
            <a:ext cx="3137100" cy="30861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31" name="Google Shape;131;g1e9fa2b17b9_0_257"/>
          <p:cNvSpPr txBox="1"/>
          <p:nvPr>
            <p:ph idx="2" type="body"/>
          </p:nvPr>
        </p:nvSpPr>
        <p:spPr>
          <a:xfrm>
            <a:off x="5321300" y="1485900"/>
            <a:ext cx="3137100" cy="14859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32" name="Google Shape;132;g1e9fa2b17b9_0_257"/>
          <p:cNvSpPr txBox="1"/>
          <p:nvPr>
            <p:ph idx="3" type="body"/>
          </p:nvPr>
        </p:nvSpPr>
        <p:spPr>
          <a:xfrm>
            <a:off x="5321300" y="3086100"/>
            <a:ext cx="3137100" cy="14859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133" name="Shape 133"/>
        <p:cNvGrpSpPr/>
        <p:nvPr/>
      </p:nvGrpSpPr>
      <p:grpSpPr>
        <a:xfrm>
          <a:off x="0" y="0"/>
          <a:ext cx="0" cy="0"/>
          <a:chOff x="0" y="0"/>
          <a:chExt cx="0" cy="0"/>
        </a:xfrm>
      </p:grpSpPr>
      <p:sp>
        <p:nvSpPr>
          <p:cNvPr id="134" name="Google Shape;134;g1e9fa2b17b9_0_262"/>
          <p:cNvSpPr txBox="1"/>
          <p:nvPr>
            <p:ph type="title"/>
          </p:nvPr>
        </p:nvSpPr>
        <p:spPr>
          <a:xfrm>
            <a:off x="2032000" y="228600"/>
            <a:ext cx="6426300" cy="8574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135" name="Google Shape;135;g1e9fa2b17b9_0_262"/>
          <p:cNvSpPr txBox="1"/>
          <p:nvPr>
            <p:ph idx="1" type="body"/>
          </p:nvPr>
        </p:nvSpPr>
        <p:spPr>
          <a:xfrm>
            <a:off x="2032001" y="1485900"/>
            <a:ext cx="3137100" cy="30861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36" name="Google Shape;136;g1e9fa2b17b9_0_262"/>
          <p:cNvSpPr txBox="1"/>
          <p:nvPr>
            <p:ph idx="2" type="body"/>
          </p:nvPr>
        </p:nvSpPr>
        <p:spPr>
          <a:xfrm>
            <a:off x="5321300" y="1485900"/>
            <a:ext cx="3137100" cy="30861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139" name="Shape 139"/>
        <p:cNvGrpSpPr/>
        <p:nvPr/>
      </p:nvGrpSpPr>
      <p:grpSpPr>
        <a:xfrm>
          <a:off x="0" y="0"/>
          <a:ext cx="0" cy="0"/>
          <a:chOff x="0" y="0"/>
          <a:chExt cx="0" cy="0"/>
        </a:xfrm>
      </p:grpSpPr>
      <p:sp>
        <p:nvSpPr>
          <p:cNvPr id="140" name="Google Shape;140;g20130691737_0_2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41" name="Google Shape;141;g20130691737_0_2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42" name="Google Shape;142;g20130691737_0_26"/>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43" name="Google Shape;143;g20130691737_0_26"/>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44" name="Google Shape;144;g20130691737_0_26"/>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None/>
              <a:defRPr b="0" i="0" sz="1400" u="none" cap="none" strike="noStrike">
                <a:solidFill>
                  <a:schemeClr val="dk1"/>
                </a:solidFill>
                <a:latin typeface="Calibri"/>
                <a:ea typeface="Calibri"/>
                <a:cs typeface="Calibri"/>
                <a:sym typeface="Calibri"/>
              </a:defRPr>
            </a:lvl1pPr>
            <a:lvl2pPr indent="0" lvl="1" marL="0" marR="0" rtl="0" algn="l">
              <a:spcBef>
                <a:spcPts val="0"/>
              </a:spcBef>
              <a:buNone/>
              <a:defRPr b="0" i="0" sz="1400" u="none" cap="none" strike="noStrike">
                <a:solidFill>
                  <a:schemeClr val="dk1"/>
                </a:solidFill>
                <a:latin typeface="Calibri"/>
                <a:ea typeface="Calibri"/>
                <a:cs typeface="Calibri"/>
                <a:sym typeface="Calibri"/>
              </a:defRPr>
            </a:lvl2pPr>
            <a:lvl3pPr indent="0" lvl="2" marL="0" marR="0" rtl="0" algn="l">
              <a:spcBef>
                <a:spcPts val="0"/>
              </a:spcBef>
              <a:buNone/>
              <a:defRPr b="0" i="0" sz="1400" u="none" cap="none" strike="noStrike">
                <a:solidFill>
                  <a:schemeClr val="dk1"/>
                </a:solidFill>
                <a:latin typeface="Calibri"/>
                <a:ea typeface="Calibri"/>
                <a:cs typeface="Calibri"/>
                <a:sym typeface="Calibri"/>
              </a:defRPr>
            </a:lvl3pPr>
            <a:lvl4pPr indent="0" lvl="3" marL="0" marR="0" rtl="0" algn="l">
              <a:spcBef>
                <a:spcPts val="0"/>
              </a:spcBef>
              <a:buNone/>
              <a:defRPr b="0" i="0" sz="1400" u="none" cap="none" strike="noStrike">
                <a:solidFill>
                  <a:schemeClr val="dk1"/>
                </a:solidFill>
                <a:latin typeface="Calibri"/>
                <a:ea typeface="Calibri"/>
                <a:cs typeface="Calibri"/>
                <a:sym typeface="Calibri"/>
              </a:defRPr>
            </a:lvl4pPr>
            <a:lvl5pPr indent="0" lvl="4" marL="0" marR="0" rtl="0" algn="l">
              <a:spcBef>
                <a:spcPts val="0"/>
              </a:spcBef>
              <a:buNone/>
              <a:defRPr b="0" i="0" sz="1400" u="none" cap="none" strike="noStrike">
                <a:solidFill>
                  <a:schemeClr val="dk1"/>
                </a:solidFill>
                <a:latin typeface="Calibri"/>
                <a:ea typeface="Calibri"/>
                <a:cs typeface="Calibri"/>
                <a:sym typeface="Calibri"/>
              </a:defRPr>
            </a:lvl5pPr>
            <a:lvl6pPr indent="0" lvl="5" marL="0" marR="0" rtl="0" algn="l">
              <a:spcBef>
                <a:spcPts val="0"/>
              </a:spcBef>
              <a:buNone/>
              <a:defRPr b="0" i="0" sz="1400" u="none" cap="none" strike="noStrike">
                <a:solidFill>
                  <a:schemeClr val="dk1"/>
                </a:solidFill>
                <a:latin typeface="Calibri"/>
                <a:ea typeface="Calibri"/>
                <a:cs typeface="Calibri"/>
                <a:sym typeface="Calibri"/>
              </a:defRPr>
            </a:lvl6pPr>
            <a:lvl7pPr indent="0" lvl="6" marL="0" marR="0" rtl="0" algn="l">
              <a:spcBef>
                <a:spcPts val="0"/>
              </a:spcBef>
              <a:buNone/>
              <a:defRPr b="0" i="0" sz="1400" u="none" cap="none" strike="noStrike">
                <a:solidFill>
                  <a:schemeClr val="dk1"/>
                </a:solidFill>
                <a:latin typeface="Calibri"/>
                <a:ea typeface="Calibri"/>
                <a:cs typeface="Calibri"/>
                <a:sym typeface="Calibri"/>
              </a:defRPr>
            </a:lvl7pPr>
            <a:lvl8pPr indent="0" lvl="7" marL="0" marR="0" rtl="0" algn="l">
              <a:spcBef>
                <a:spcPts val="0"/>
              </a:spcBef>
              <a:buNone/>
              <a:defRPr b="0" i="0" sz="1400" u="none" cap="none" strike="noStrike">
                <a:solidFill>
                  <a:schemeClr val="dk1"/>
                </a:solidFill>
                <a:latin typeface="Calibri"/>
                <a:ea typeface="Calibri"/>
                <a:cs typeface="Calibri"/>
                <a:sym typeface="Calibri"/>
              </a:defRPr>
            </a:lvl8pPr>
            <a:lvl9pPr indent="0" lvl="8" marL="0" marR="0" rtl="0" algn="l">
              <a:spcBef>
                <a:spcPts val="0"/>
              </a:spcBef>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45" name="Shape 145"/>
        <p:cNvGrpSpPr/>
        <p:nvPr/>
      </p:nvGrpSpPr>
      <p:grpSpPr>
        <a:xfrm>
          <a:off x="0" y="0"/>
          <a:ext cx="0" cy="0"/>
          <a:chOff x="0" y="0"/>
          <a:chExt cx="0" cy="0"/>
        </a:xfrm>
      </p:grpSpPr>
      <p:sp>
        <p:nvSpPr>
          <p:cNvPr id="146" name="Google Shape;146;g20130691737_0_32"/>
          <p:cNvSpPr txBox="1"/>
          <p:nvPr>
            <p:ph type="ctrTitle"/>
          </p:nvPr>
        </p:nvSpPr>
        <p:spPr>
          <a:xfrm>
            <a:off x="1269329" y="4069682"/>
            <a:ext cx="6858000" cy="6744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dk1"/>
              </a:buClr>
              <a:buSzPts val="4100"/>
              <a:buFont typeface="Calibri"/>
              <a:buNone/>
              <a:defRPr b="1" i="0" sz="41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5" name="Shape 25"/>
        <p:cNvGrpSpPr/>
        <p:nvPr/>
      </p:nvGrpSpPr>
      <p:grpSpPr>
        <a:xfrm>
          <a:off x="0" y="0"/>
          <a:ext cx="0" cy="0"/>
          <a:chOff x="0" y="0"/>
          <a:chExt cx="0" cy="0"/>
        </a:xfrm>
      </p:grpSpPr>
      <p:grpSp>
        <p:nvGrpSpPr>
          <p:cNvPr id="26" name="Google Shape;26;p22"/>
          <p:cNvGrpSpPr/>
          <p:nvPr/>
        </p:nvGrpSpPr>
        <p:grpSpPr>
          <a:xfrm>
            <a:off x="830392" y="1191256"/>
            <a:ext cx="745763" cy="45826"/>
            <a:chOff x="4580561" y="2589004"/>
            <a:chExt cx="1064464" cy="25200"/>
          </a:xfrm>
        </p:grpSpPr>
        <p:sp>
          <p:nvSpPr>
            <p:cNvPr id="27" name="Google Shape;27;p22"/>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 name="Google Shape;29;p22"/>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0" name="Google Shape;30;p2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0" name="Shape 150"/>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7" name="Shape 157"/>
        <p:cNvGrpSpPr/>
        <p:nvPr/>
      </p:nvGrpSpPr>
      <p:grpSpPr>
        <a:xfrm>
          <a:off x="0" y="0"/>
          <a:ext cx="0" cy="0"/>
          <a:chOff x="0" y="0"/>
          <a:chExt cx="0" cy="0"/>
        </a:xfrm>
      </p:grpSpPr>
      <p:sp>
        <p:nvSpPr>
          <p:cNvPr id="158" name="Google Shape;158;g20c73393f97_2_6"/>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Autofit/>
          </a:bodyPr>
          <a:lstStyle>
            <a:lvl1pPr lvl="0" algn="l">
              <a:lnSpc>
                <a:spcPct val="90000"/>
              </a:lnSpc>
              <a:spcBef>
                <a:spcPts val="0"/>
              </a:spcBef>
              <a:spcAft>
                <a:spcPts val="0"/>
              </a:spcAft>
              <a:buClr>
                <a:schemeClr val="dk1"/>
              </a:buClr>
              <a:buSzPts val="2100"/>
              <a:buFont typeface="Calibri"/>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159" name="Google Shape;159;g20c73393f97_2_6"/>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Autofit/>
          </a:bodyPr>
          <a:lstStyle>
            <a:lvl1pPr indent="-317500" lvl="0" marL="457200" algn="l">
              <a:lnSpc>
                <a:spcPct val="90000"/>
              </a:lnSpc>
              <a:spcBef>
                <a:spcPts val="0"/>
              </a:spcBef>
              <a:spcAft>
                <a:spcPts val="0"/>
              </a:spcAft>
              <a:buClr>
                <a:schemeClr val="dk1"/>
              </a:buClr>
              <a:buSzPts val="1400"/>
              <a:buChar char="●"/>
              <a:defRPr/>
            </a:lvl1pPr>
            <a:lvl2pPr indent="-298450" lvl="1" marL="914400" algn="l">
              <a:lnSpc>
                <a:spcPct val="90000"/>
              </a:lnSpc>
              <a:spcBef>
                <a:spcPts val="1600"/>
              </a:spcBef>
              <a:spcAft>
                <a:spcPts val="0"/>
              </a:spcAft>
              <a:buClr>
                <a:schemeClr val="dk1"/>
              </a:buClr>
              <a:buSzPts val="1100"/>
              <a:buChar char="○"/>
              <a:defRPr/>
            </a:lvl2pPr>
            <a:lvl3pPr indent="-298450" lvl="2" marL="1371600" algn="l">
              <a:lnSpc>
                <a:spcPct val="90000"/>
              </a:lnSpc>
              <a:spcBef>
                <a:spcPts val="1600"/>
              </a:spcBef>
              <a:spcAft>
                <a:spcPts val="0"/>
              </a:spcAft>
              <a:buClr>
                <a:schemeClr val="dk1"/>
              </a:buClr>
              <a:buSzPts val="1100"/>
              <a:buChar char="■"/>
              <a:defRPr/>
            </a:lvl3pPr>
            <a:lvl4pPr indent="-298450" lvl="3" marL="1828800" algn="l">
              <a:lnSpc>
                <a:spcPct val="90000"/>
              </a:lnSpc>
              <a:spcBef>
                <a:spcPts val="1600"/>
              </a:spcBef>
              <a:spcAft>
                <a:spcPts val="0"/>
              </a:spcAft>
              <a:buClr>
                <a:schemeClr val="dk1"/>
              </a:buClr>
              <a:buSzPts val="1100"/>
              <a:buChar char="●"/>
              <a:defRPr/>
            </a:lvl4pPr>
            <a:lvl5pPr indent="-298450" lvl="4" marL="2286000" algn="l">
              <a:lnSpc>
                <a:spcPct val="90000"/>
              </a:lnSpc>
              <a:spcBef>
                <a:spcPts val="1600"/>
              </a:spcBef>
              <a:spcAft>
                <a:spcPts val="0"/>
              </a:spcAft>
              <a:buClr>
                <a:schemeClr val="dk1"/>
              </a:buClr>
              <a:buSzPts val="1100"/>
              <a:buChar char="○"/>
              <a:defRPr/>
            </a:lvl5pPr>
            <a:lvl6pPr indent="-298450" lvl="5" marL="2743200" algn="l">
              <a:lnSpc>
                <a:spcPct val="90000"/>
              </a:lnSpc>
              <a:spcBef>
                <a:spcPts val="1600"/>
              </a:spcBef>
              <a:spcAft>
                <a:spcPts val="0"/>
              </a:spcAft>
              <a:buClr>
                <a:schemeClr val="dk1"/>
              </a:buClr>
              <a:buSzPts val="1100"/>
              <a:buChar char="■"/>
              <a:defRPr/>
            </a:lvl6pPr>
            <a:lvl7pPr indent="-298450" lvl="6" marL="3200400" algn="l">
              <a:lnSpc>
                <a:spcPct val="90000"/>
              </a:lnSpc>
              <a:spcBef>
                <a:spcPts val="1600"/>
              </a:spcBef>
              <a:spcAft>
                <a:spcPts val="0"/>
              </a:spcAft>
              <a:buClr>
                <a:schemeClr val="dk1"/>
              </a:buClr>
              <a:buSzPts val="1100"/>
              <a:buChar char="●"/>
              <a:defRPr/>
            </a:lvl7pPr>
            <a:lvl8pPr indent="-298450" lvl="7" marL="3657600" algn="l">
              <a:lnSpc>
                <a:spcPct val="90000"/>
              </a:lnSpc>
              <a:spcBef>
                <a:spcPts val="1600"/>
              </a:spcBef>
              <a:spcAft>
                <a:spcPts val="0"/>
              </a:spcAft>
              <a:buClr>
                <a:schemeClr val="dk1"/>
              </a:buClr>
              <a:buSzPts val="1100"/>
              <a:buChar char="○"/>
              <a:defRPr/>
            </a:lvl8pPr>
            <a:lvl9pPr indent="-298450" lvl="8" marL="4114800" algn="l">
              <a:lnSpc>
                <a:spcPct val="90000"/>
              </a:lnSpc>
              <a:spcBef>
                <a:spcPts val="1600"/>
              </a:spcBef>
              <a:spcAft>
                <a:spcPts val="1600"/>
              </a:spcAft>
              <a:buClr>
                <a:schemeClr val="dk1"/>
              </a:buClr>
              <a:buSzPts val="1100"/>
              <a:buChar char="■"/>
              <a:defRPr/>
            </a:lvl9pPr>
          </a:lstStyle>
          <a:p/>
        </p:txBody>
      </p:sp>
      <p:sp>
        <p:nvSpPr>
          <p:cNvPr id="160" name="Google Shape;160;g20c73393f97_2_6"/>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1" name="Shape 161"/>
        <p:cNvGrpSpPr/>
        <p:nvPr/>
      </p:nvGrpSpPr>
      <p:grpSpPr>
        <a:xfrm>
          <a:off x="0" y="0"/>
          <a:ext cx="0" cy="0"/>
          <a:chOff x="0" y="0"/>
          <a:chExt cx="0" cy="0"/>
        </a:xfrm>
      </p:grpSpPr>
      <p:sp>
        <p:nvSpPr>
          <p:cNvPr id="162" name="Google Shape;162;g20c73393f97_2_1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3" name="Google Shape;163;g20c73393f97_2_10"/>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64" name="Google Shape;164;g20c73393f97_2_1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5" name="Google Shape;165;g20c73393f97_2_1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6" name="Google Shape;166;g20c73393f97_2_1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7" name="Shape 167"/>
        <p:cNvGrpSpPr/>
        <p:nvPr/>
      </p:nvGrpSpPr>
      <p:grpSpPr>
        <a:xfrm>
          <a:off x="0" y="0"/>
          <a:ext cx="0" cy="0"/>
          <a:chOff x="0" y="0"/>
          <a:chExt cx="0" cy="0"/>
        </a:xfrm>
      </p:grpSpPr>
      <p:sp>
        <p:nvSpPr>
          <p:cNvPr id="168" name="Google Shape;168;g20c73393f97_2_1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9" name="Google Shape;169;g20c73393f97_2_1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0" name="Google Shape;170;g20c73393f97_2_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1" name="Google Shape;171;g20c73393f97_2_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g20c73393f97_2_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3" name="Shape 173"/>
        <p:cNvGrpSpPr/>
        <p:nvPr/>
      </p:nvGrpSpPr>
      <p:grpSpPr>
        <a:xfrm>
          <a:off x="0" y="0"/>
          <a:ext cx="0" cy="0"/>
          <a:chOff x="0" y="0"/>
          <a:chExt cx="0" cy="0"/>
        </a:xfrm>
      </p:grpSpPr>
      <p:sp>
        <p:nvSpPr>
          <p:cNvPr id="174" name="Google Shape;174;g20c73393f97_2_22"/>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5" name="Google Shape;175;g20c73393f97_2_22"/>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76" name="Google Shape;176;g20c73393f97_2_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7" name="Google Shape;177;g20c73393f97_2_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8" name="Google Shape;178;g20c73393f97_2_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9" name="Shape 179"/>
        <p:cNvGrpSpPr/>
        <p:nvPr/>
      </p:nvGrpSpPr>
      <p:grpSpPr>
        <a:xfrm>
          <a:off x="0" y="0"/>
          <a:ext cx="0" cy="0"/>
          <a:chOff x="0" y="0"/>
          <a:chExt cx="0" cy="0"/>
        </a:xfrm>
      </p:grpSpPr>
      <p:sp>
        <p:nvSpPr>
          <p:cNvPr id="180" name="Google Shape;180;g20c73393f97_2_2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1" name="Google Shape;181;g20c73393f97_2_28"/>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2" name="Google Shape;182;g20c73393f97_2_28"/>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3" name="Google Shape;183;g20c73393f97_2_2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4" name="Google Shape;184;g20c73393f97_2_2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5" name="Google Shape;185;g20c73393f97_2_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6" name="Shape 186"/>
        <p:cNvGrpSpPr/>
        <p:nvPr/>
      </p:nvGrpSpPr>
      <p:grpSpPr>
        <a:xfrm>
          <a:off x="0" y="0"/>
          <a:ext cx="0" cy="0"/>
          <a:chOff x="0" y="0"/>
          <a:chExt cx="0" cy="0"/>
        </a:xfrm>
      </p:grpSpPr>
      <p:sp>
        <p:nvSpPr>
          <p:cNvPr id="187" name="Google Shape;187;g20c73393f97_2_35"/>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8" name="Google Shape;188;g20c73393f97_2_35"/>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89" name="Google Shape;189;g20c73393f97_2_35"/>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0" name="Google Shape;190;g20c73393f97_2_35"/>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91" name="Google Shape;191;g20c73393f97_2_35"/>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2" name="Google Shape;192;g20c73393f97_2_3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3" name="Google Shape;193;g20c73393f97_2_3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4" name="Google Shape;194;g20c73393f97_2_3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5" name="Shape 195"/>
        <p:cNvGrpSpPr/>
        <p:nvPr/>
      </p:nvGrpSpPr>
      <p:grpSpPr>
        <a:xfrm>
          <a:off x="0" y="0"/>
          <a:ext cx="0" cy="0"/>
          <a:chOff x="0" y="0"/>
          <a:chExt cx="0" cy="0"/>
        </a:xfrm>
      </p:grpSpPr>
      <p:sp>
        <p:nvSpPr>
          <p:cNvPr id="196" name="Google Shape;196;g20c73393f97_2_4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7" name="Google Shape;197;g20c73393f97_2_4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8" name="Google Shape;198;g20c73393f97_2_4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9" name="Google Shape;199;g20c73393f97_2_4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0" name="Shape 200"/>
        <p:cNvGrpSpPr/>
        <p:nvPr/>
      </p:nvGrpSpPr>
      <p:grpSpPr>
        <a:xfrm>
          <a:off x="0" y="0"/>
          <a:ext cx="0" cy="0"/>
          <a:chOff x="0" y="0"/>
          <a:chExt cx="0" cy="0"/>
        </a:xfrm>
      </p:grpSpPr>
      <p:sp>
        <p:nvSpPr>
          <p:cNvPr id="201" name="Google Shape;201;g20c73393f97_2_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2" name="Google Shape;202;g20c73393f97_2_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3" name="Google Shape;203;g20c73393f97_2_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4" name="Shape 204"/>
        <p:cNvGrpSpPr/>
        <p:nvPr/>
      </p:nvGrpSpPr>
      <p:grpSpPr>
        <a:xfrm>
          <a:off x="0" y="0"/>
          <a:ext cx="0" cy="0"/>
          <a:chOff x="0" y="0"/>
          <a:chExt cx="0" cy="0"/>
        </a:xfrm>
      </p:grpSpPr>
      <p:sp>
        <p:nvSpPr>
          <p:cNvPr id="205" name="Google Shape;205;g20c73393f97_2_5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6" name="Google Shape;206;g20c73393f97_2_5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07" name="Google Shape;207;g20c73393f97_2_5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08" name="Google Shape;208;g20c73393f97_2_5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9" name="Google Shape;209;g20c73393f97_2_5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0" name="Google Shape;210;g20c73393f97_2_5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2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 name="Google Shape;33;p23"/>
          <p:cNvGrpSpPr/>
          <p:nvPr/>
        </p:nvGrpSpPr>
        <p:grpSpPr>
          <a:xfrm>
            <a:off x="830392" y="1191256"/>
            <a:ext cx="745763" cy="45826"/>
            <a:chOff x="4580561" y="2589004"/>
            <a:chExt cx="1064464" cy="25200"/>
          </a:xfrm>
        </p:grpSpPr>
        <p:sp>
          <p:nvSpPr>
            <p:cNvPr id="34" name="Google Shape;34;p2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 name="Google Shape;36;p23"/>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37" name="Google Shape;37;p2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38" name="Google Shape;38;p23"/>
          <p:cNvSpPr txBox="1"/>
          <p:nvPr/>
        </p:nvSpPr>
        <p:spPr>
          <a:xfrm>
            <a:off x="886400" y="2116500"/>
            <a:ext cx="44982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Lato"/>
              <a:buNone/>
            </a:pPr>
            <a:r>
              <a:t/>
            </a:r>
            <a:endParaRPr b="0" i="0" sz="1400" u="none" cap="none" strike="noStrike">
              <a:solidFill>
                <a:srgbClr val="000000"/>
              </a:solidFill>
              <a:latin typeface="Lato"/>
              <a:ea typeface="Lato"/>
              <a:cs typeface="Lato"/>
              <a:sym typeface="Lat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1" name="Shape 211"/>
        <p:cNvGrpSpPr/>
        <p:nvPr/>
      </p:nvGrpSpPr>
      <p:grpSpPr>
        <a:xfrm>
          <a:off x="0" y="0"/>
          <a:ext cx="0" cy="0"/>
          <a:chOff x="0" y="0"/>
          <a:chExt cx="0" cy="0"/>
        </a:xfrm>
      </p:grpSpPr>
      <p:sp>
        <p:nvSpPr>
          <p:cNvPr id="212" name="Google Shape;212;g20c73393f97_2_6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3" name="Google Shape;213;g20c73393f97_2_60"/>
          <p:cNvSpPr/>
          <p:nvPr>
            <p:ph idx="2" type="pic"/>
          </p:nvPr>
        </p:nvSpPr>
        <p:spPr>
          <a:xfrm>
            <a:off x="3887391" y="740569"/>
            <a:ext cx="4629150" cy="3655219"/>
          </a:xfrm>
          <a:prstGeom prst="rect">
            <a:avLst/>
          </a:prstGeom>
          <a:noFill/>
          <a:ln>
            <a:noFill/>
          </a:ln>
        </p:spPr>
      </p:sp>
      <p:sp>
        <p:nvSpPr>
          <p:cNvPr id="214" name="Google Shape;214;g20c73393f97_2_60"/>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15" name="Google Shape;215;g20c73393f97_2_6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6" name="Google Shape;216;g20c73393f97_2_6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7" name="Google Shape;217;g20c73393f97_2_6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8" name="Shape 218"/>
        <p:cNvGrpSpPr/>
        <p:nvPr/>
      </p:nvGrpSpPr>
      <p:grpSpPr>
        <a:xfrm>
          <a:off x="0" y="0"/>
          <a:ext cx="0" cy="0"/>
          <a:chOff x="0" y="0"/>
          <a:chExt cx="0" cy="0"/>
        </a:xfrm>
      </p:grpSpPr>
      <p:sp>
        <p:nvSpPr>
          <p:cNvPr id="219" name="Google Shape;219;g20c73393f97_2_6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0" name="Google Shape;220;g20c73393f97_2_67"/>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 name="Google Shape;221;g20c73393f97_2_6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2" name="Google Shape;222;g20c73393f97_2_6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3" name="Google Shape;223;g20c73393f97_2_6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4" name="Shape 224"/>
        <p:cNvGrpSpPr/>
        <p:nvPr/>
      </p:nvGrpSpPr>
      <p:grpSpPr>
        <a:xfrm>
          <a:off x="0" y="0"/>
          <a:ext cx="0" cy="0"/>
          <a:chOff x="0" y="0"/>
          <a:chExt cx="0" cy="0"/>
        </a:xfrm>
      </p:grpSpPr>
      <p:sp>
        <p:nvSpPr>
          <p:cNvPr id="225" name="Google Shape;225;g20c73393f97_2_73"/>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6" name="Google Shape;226;g20c73393f97_2_73"/>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7" name="Google Shape;227;g20c73393f97_2_7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8" name="Google Shape;228;g20c73393f97_2_7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9" name="Google Shape;229;g20c73393f97_2_7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6" name="Shape 236"/>
        <p:cNvGrpSpPr/>
        <p:nvPr/>
      </p:nvGrpSpPr>
      <p:grpSpPr>
        <a:xfrm>
          <a:off x="0" y="0"/>
          <a:ext cx="0" cy="0"/>
          <a:chOff x="0" y="0"/>
          <a:chExt cx="0" cy="0"/>
        </a:xfrm>
      </p:grpSpPr>
      <p:sp>
        <p:nvSpPr>
          <p:cNvPr id="237" name="Google Shape;237;g20c73393f97_17_6"/>
          <p:cNvSpPr txBox="1"/>
          <p:nvPr>
            <p:ph type="title"/>
          </p:nvPr>
        </p:nvSpPr>
        <p:spPr>
          <a:xfrm>
            <a:off x="457200" y="205978"/>
            <a:ext cx="8229600" cy="85725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38" name="Google Shape;238;g20c73393f97_17_6"/>
          <p:cNvSpPr txBox="1"/>
          <p:nvPr>
            <p:ph idx="1" type="body"/>
          </p:nvPr>
        </p:nvSpPr>
        <p:spPr>
          <a:xfrm>
            <a:off x="457200" y="1200152"/>
            <a:ext cx="8229600" cy="3394472"/>
          </a:xfrm>
          <a:prstGeom prst="rect">
            <a:avLst/>
          </a:prstGeom>
          <a:noFill/>
          <a:ln>
            <a:noFill/>
          </a:ln>
        </p:spPr>
        <p:txBody>
          <a:bodyPr anchorCtr="0" anchor="t" bIns="68575" lIns="68575" spcFirstLastPara="1" rIns="68575" wrap="square" tIns="68575">
            <a:noAutofit/>
          </a:bodyPr>
          <a:lstStyle>
            <a:lvl1pPr indent="-381000" lvl="0" marL="4572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39" name="Google Shape;239;g20c73393f97_17_6"/>
          <p:cNvSpPr txBox="1"/>
          <p:nvPr>
            <p:ph idx="10" type="dt"/>
          </p:nvPr>
        </p:nvSpPr>
        <p:spPr>
          <a:xfrm>
            <a:off x="457200" y="4767265"/>
            <a:ext cx="2133600" cy="273844"/>
          </a:xfrm>
          <a:prstGeom prst="rect">
            <a:avLst/>
          </a:prstGeom>
          <a:noFill/>
          <a:ln>
            <a:noFill/>
          </a:ln>
        </p:spPr>
        <p:txBody>
          <a:bodyPr anchorCtr="0" anchor="ctr" bIns="68575" lIns="68575" spcFirstLastPara="1" rIns="68575" wrap="square" tIns="68575">
            <a:noAutofit/>
          </a:bodyPr>
          <a:lstStyle>
            <a:lvl1pPr lvl="0" marR="0" algn="l">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40" name="Google Shape;240;g20c73393f97_17_6"/>
          <p:cNvSpPr txBox="1"/>
          <p:nvPr>
            <p:ph idx="11" type="ftr"/>
          </p:nvPr>
        </p:nvSpPr>
        <p:spPr>
          <a:xfrm>
            <a:off x="3124200" y="4767265"/>
            <a:ext cx="2895600" cy="273844"/>
          </a:xfrm>
          <a:prstGeom prst="rect">
            <a:avLst/>
          </a:prstGeom>
          <a:noFill/>
          <a:ln>
            <a:noFill/>
          </a:ln>
        </p:spPr>
        <p:txBody>
          <a:bodyPr anchorCtr="0" anchor="ctr" bIns="68575" lIns="68575" spcFirstLastPara="1" rIns="68575" wrap="square" tIns="68575">
            <a:noAutofit/>
          </a:bodyPr>
          <a:lstStyle>
            <a:lvl1pPr lvl="0" marR="0" algn="ctr">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41" name="Google Shape;241;g20c73393f97_17_6"/>
          <p:cNvSpPr txBox="1"/>
          <p:nvPr>
            <p:ph idx="12" type="sldNum"/>
          </p:nvPr>
        </p:nvSpPr>
        <p:spPr>
          <a:xfrm>
            <a:off x="6553200" y="4767265"/>
            <a:ext cx="21336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2" name="Shape 242"/>
        <p:cNvGrpSpPr/>
        <p:nvPr/>
      </p:nvGrpSpPr>
      <p:grpSpPr>
        <a:xfrm>
          <a:off x="0" y="0"/>
          <a:ext cx="0" cy="0"/>
          <a:chOff x="0" y="0"/>
          <a:chExt cx="0" cy="0"/>
        </a:xfrm>
      </p:grpSpPr>
      <p:sp>
        <p:nvSpPr>
          <p:cNvPr id="243" name="Google Shape;243;g20c73393f97_17_12"/>
          <p:cNvSpPr txBox="1"/>
          <p:nvPr>
            <p:ph type="ctrTitle"/>
          </p:nvPr>
        </p:nvSpPr>
        <p:spPr>
          <a:xfrm>
            <a:off x="1143000" y="841772"/>
            <a:ext cx="6858000" cy="1790700"/>
          </a:xfrm>
          <a:prstGeom prst="rect">
            <a:avLst/>
          </a:prstGeom>
          <a:noFill/>
          <a:ln>
            <a:noFill/>
          </a:ln>
        </p:spPr>
        <p:txBody>
          <a:bodyPr anchorCtr="0" anchor="b" bIns="68575" lIns="68575" spcFirstLastPara="1" rIns="68575" wrap="square" tIns="68575">
            <a:noAutofit/>
          </a:bodyPr>
          <a:lstStyle>
            <a:lvl1pPr lvl="0" algn="ctr">
              <a:lnSpc>
                <a:spcPct val="100000"/>
              </a:lnSpc>
              <a:spcBef>
                <a:spcPts val="0"/>
              </a:spcBef>
              <a:spcAft>
                <a:spcPts val="0"/>
              </a:spcAft>
              <a:buSzPts val="3300"/>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4" name="Google Shape;244;g20c73393f97_17_12"/>
          <p:cNvSpPr txBox="1"/>
          <p:nvPr>
            <p:ph idx="1" type="subTitle"/>
          </p:nvPr>
        </p:nvSpPr>
        <p:spPr>
          <a:xfrm>
            <a:off x="1143000" y="2701528"/>
            <a:ext cx="6858000" cy="1241821"/>
          </a:xfrm>
          <a:prstGeom prst="rect">
            <a:avLst/>
          </a:prstGeom>
          <a:noFill/>
          <a:ln>
            <a:noFill/>
          </a:ln>
        </p:spPr>
        <p:txBody>
          <a:bodyPr anchorCtr="0" anchor="t" bIns="68575" lIns="68575" spcFirstLastPara="1" rIns="68575" wrap="square" tIns="68575">
            <a:noAutofit/>
          </a:bodyPr>
          <a:lstStyle>
            <a:lvl1pPr lvl="0" algn="ctr">
              <a:lnSpc>
                <a:spcPct val="100000"/>
              </a:lnSpc>
              <a:spcBef>
                <a:spcPts val="500"/>
              </a:spcBef>
              <a:spcAft>
                <a:spcPts val="0"/>
              </a:spcAft>
              <a:buSzPts val="2400"/>
              <a:buNone/>
              <a:defRPr sz="1800"/>
            </a:lvl1pPr>
            <a:lvl2pPr lvl="1" algn="ctr">
              <a:lnSpc>
                <a:spcPct val="100000"/>
              </a:lnSpc>
              <a:spcBef>
                <a:spcPts val="400"/>
              </a:spcBef>
              <a:spcAft>
                <a:spcPts val="0"/>
              </a:spcAft>
              <a:buSzPts val="2100"/>
              <a:buNone/>
              <a:defRPr sz="1500"/>
            </a:lvl2pPr>
            <a:lvl3pPr lvl="2" algn="ctr">
              <a:lnSpc>
                <a:spcPct val="100000"/>
              </a:lnSpc>
              <a:spcBef>
                <a:spcPts val="400"/>
              </a:spcBef>
              <a:spcAft>
                <a:spcPts val="0"/>
              </a:spcAft>
              <a:buSzPts val="1800"/>
              <a:buNone/>
              <a:defRPr sz="1400"/>
            </a:lvl3pPr>
            <a:lvl4pPr lvl="3" algn="ctr">
              <a:lnSpc>
                <a:spcPct val="100000"/>
              </a:lnSpc>
              <a:spcBef>
                <a:spcPts val="300"/>
              </a:spcBef>
              <a:spcAft>
                <a:spcPts val="0"/>
              </a:spcAft>
              <a:buSzPts val="1500"/>
              <a:buNone/>
              <a:defRPr sz="1200"/>
            </a:lvl4pPr>
            <a:lvl5pPr lvl="4" algn="ctr">
              <a:lnSpc>
                <a:spcPct val="100000"/>
              </a:lnSpc>
              <a:spcBef>
                <a:spcPts val="300"/>
              </a:spcBef>
              <a:spcAft>
                <a:spcPts val="0"/>
              </a:spcAft>
              <a:buSzPts val="1500"/>
              <a:buNone/>
              <a:defRPr sz="1200"/>
            </a:lvl5pPr>
            <a:lvl6pPr lvl="5" algn="ctr">
              <a:lnSpc>
                <a:spcPct val="100000"/>
              </a:lnSpc>
              <a:spcBef>
                <a:spcPts val="300"/>
              </a:spcBef>
              <a:spcAft>
                <a:spcPts val="0"/>
              </a:spcAft>
              <a:buSzPts val="1500"/>
              <a:buNone/>
              <a:defRPr sz="1200"/>
            </a:lvl6pPr>
            <a:lvl7pPr lvl="6" algn="ctr">
              <a:lnSpc>
                <a:spcPct val="100000"/>
              </a:lnSpc>
              <a:spcBef>
                <a:spcPts val="300"/>
              </a:spcBef>
              <a:spcAft>
                <a:spcPts val="0"/>
              </a:spcAft>
              <a:buSzPts val="1500"/>
              <a:buNone/>
              <a:defRPr sz="1200"/>
            </a:lvl7pPr>
            <a:lvl8pPr lvl="7" algn="ctr">
              <a:lnSpc>
                <a:spcPct val="100000"/>
              </a:lnSpc>
              <a:spcBef>
                <a:spcPts val="300"/>
              </a:spcBef>
              <a:spcAft>
                <a:spcPts val="0"/>
              </a:spcAft>
              <a:buSzPts val="1500"/>
              <a:buNone/>
              <a:defRPr sz="1200"/>
            </a:lvl8pPr>
            <a:lvl9pPr lvl="8" algn="ctr">
              <a:lnSpc>
                <a:spcPct val="100000"/>
              </a:lnSpc>
              <a:spcBef>
                <a:spcPts val="300"/>
              </a:spcBef>
              <a:spcAft>
                <a:spcPts val="0"/>
              </a:spcAft>
              <a:buSzPts val="1500"/>
              <a:buNone/>
              <a:defRPr sz="1200"/>
            </a:lvl9pPr>
          </a:lstStyle>
          <a:p/>
        </p:txBody>
      </p:sp>
      <p:sp>
        <p:nvSpPr>
          <p:cNvPr id="245" name="Google Shape;245;g20c73393f97_17_12"/>
          <p:cNvSpPr txBox="1"/>
          <p:nvPr>
            <p:ph idx="10" type="dt"/>
          </p:nvPr>
        </p:nvSpPr>
        <p:spPr>
          <a:xfrm>
            <a:off x="457200" y="4767265"/>
            <a:ext cx="2133600" cy="273844"/>
          </a:xfrm>
          <a:prstGeom prst="rect">
            <a:avLst/>
          </a:prstGeom>
          <a:noFill/>
          <a:ln>
            <a:noFill/>
          </a:ln>
        </p:spPr>
        <p:txBody>
          <a:bodyPr anchorCtr="0" anchor="ctr" bIns="68575" lIns="68575" spcFirstLastPara="1" rIns="68575" wrap="square" tIns="68575">
            <a:noAutofit/>
          </a:bodyPr>
          <a:lstStyle>
            <a:lvl1pPr lvl="0" algn="l">
              <a:spcBef>
                <a:spcPts val="0"/>
              </a:spcBef>
              <a:spcAft>
                <a:spcPts val="0"/>
              </a:spcAft>
              <a:buClr>
                <a:srgbClr val="888888"/>
              </a:buClr>
              <a:buSzPts val="1100"/>
              <a:buNone/>
              <a:defRPr/>
            </a:lvl1pPr>
            <a:lvl2pPr lvl="1" algn="l">
              <a:spcBef>
                <a:spcPts val="0"/>
              </a:spcBef>
              <a:spcAft>
                <a:spcPts val="0"/>
              </a:spcAft>
              <a:buClr>
                <a:schemeClr val="dk1"/>
              </a:buClr>
              <a:buSzPts val="1100"/>
              <a:buNone/>
              <a:defRPr/>
            </a:lvl2pPr>
            <a:lvl3pPr lvl="2" algn="l">
              <a:spcBef>
                <a:spcPts val="0"/>
              </a:spcBef>
              <a:spcAft>
                <a:spcPts val="0"/>
              </a:spcAft>
              <a:buClr>
                <a:schemeClr val="dk1"/>
              </a:buClr>
              <a:buSzPts val="1100"/>
              <a:buNone/>
              <a:defRPr/>
            </a:lvl3pPr>
            <a:lvl4pPr lvl="3" algn="l">
              <a:spcBef>
                <a:spcPts val="0"/>
              </a:spcBef>
              <a:spcAft>
                <a:spcPts val="0"/>
              </a:spcAft>
              <a:buClr>
                <a:schemeClr val="dk1"/>
              </a:buClr>
              <a:buSzPts val="1100"/>
              <a:buNone/>
              <a:defRPr/>
            </a:lvl4pPr>
            <a:lvl5pPr lvl="4" algn="l">
              <a:spcBef>
                <a:spcPts val="0"/>
              </a:spcBef>
              <a:spcAft>
                <a:spcPts val="0"/>
              </a:spcAft>
              <a:buClr>
                <a:schemeClr val="dk1"/>
              </a:buClr>
              <a:buSzPts val="1100"/>
              <a:buNone/>
              <a:defRPr/>
            </a:lvl5pPr>
            <a:lvl6pPr lvl="5" algn="l">
              <a:spcBef>
                <a:spcPts val="0"/>
              </a:spcBef>
              <a:spcAft>
                <a:spcPts val="0"/>
              </a:spcAft>
              <a:buClr>
                <a:schemeClr val="dk1"/>
              </a:buClr>
              <a:buSzPts val="1100"/>
              <a:buNone/>
              <a:defRPr/>
            </a:lvl6pPr>
            <a:lvl7pPr lvl="6" algn="l">
              <a:spcBef>
                <a:spcPts val="0"/>
              </a:spcBef>
              <a:spcAft>
                <a:spcPts val="0"/>
              </a:spcAft>
              <a:buClr>
                <a:schemeClr val="dk1"/>
              </a:buClr>
              <a:buSzPts val="1100"/>
              <a:buNone/>
              <a:defRPr/>
            </a:lvl7pPr>
            <a:lvl8pPr lvl="7" algn="l">
              <a:spcBef>
                <a:spcPts val="0"/>
              </a:spcBef>
              <a:spcAft>
                <a:spcPts val="0"/>
              </a:spcAft>
              <a:buClr>
                <a:schemeClr val="dk1"/>
              </a:buClr>
              <a:buSzPts val="1100"/>
              <a:buNone/>
              <a:defRPr/>
            </a:lvl8pPr>
            <a:lvl9pPr lvl="8" algn="l">
              <a:spcBef>
                <a:spcPts val="0"/>
              </a:spcBef>
              <a:spcAft>
                <a:spcPts val="0"/>
              </a:spcAft>
              <a:buClr>
                <a:schemeClr val="dk1"/>
              </a:buClr>
              <a:buSzPts val="1100"/>
              <a:buNone/>
              <a:defRPr/>
            </a:lvl9pPr>
          </a:lstStyle>
          <a:p/>
        </p:txBody>
      </p:sp>
      <p:sp>
        <p:nvSpPr>
          <p:cNvPr id="246" name="Google Shape;246;g20c73393f97_17_12"/>
          <p:cNvSpPr txBox="1"/>
          <p:nvPr>
            <p:ph idx="11" type="ftr"/>
          </p:nvPr>
        </p:nvSpPr>
        <p:spPr>
          <a:xfrm>
            <a:off x="3124200" y="4767265"/>
            <a:ext cx="2895600" cy="273844"/>
          </a:xfrm>
          <a:prstGeom prst="rect">
            <a:avLst/>
          </a:prstGeom>
          <a:noFill/>
          <a:ln>
            <a:noFill/>
          </a:ln>
        </p:spPr>
        <p:txBody>
          <a:bodyPr anchorCtr="0" anchor="ctr" bIns="68575" lIns="68575" spcFirstLastPara="1" rIns="68575" wrap="square" tIns="68575">
            <a:noAutofit/>
          </a:bodyPr>
          <a:lstStyle>
            <a:lvl1pPr lvl="0" algn="ctr">
              <a:spcBef>
                <a:spcPts val="0"/>
              </a:spcBef>
              <a:spcAft>
                <a:spcPts val="0"/>
              </a:spcAft>
              <a:buClr>
                <a:srgbClr val="888888"/>
              </a:buClr>
              <a:buSzPts val="1100"/>
              <a:buNone/>
              <a:defRPr/>
            </a:lvl1pPr>
            <a:lvl2pPr lvl="1" algn="l">
              <a:spcBef>
                <a:spcPts val="0"/>
              </a:spcBef>
              <a:spcAft>
                <a:spcPts val="0"/>
              </a:spcAft>
              <a:buClr>
                <a:schemeClr val="dk1"/>
              </a:buClr>
              <a:buSzPts val="1100"/>
              <a:buNone/>
              <a:defRPr/>
            </a:lvl2pPr>
            <a:lvl3pPr lvl="2" algn="l">
              <a:spcBef>
                <a:spcPts val="0"/>
              </a:spcBef>
              <a:spcAft>
                <a:spcPts val="0"/>
              </a:spcAft>
              <a:buClr>
                <a:schemeClr val="dk1"/>
              </a:buClr>
              <a:buSzPts val="1100"/>
              <a:buNone/>
              <a:defRPr/>
            </a:lvl3pPr>
            <a:lvl4pPr lvl="3" algn="l">
              <a:spcBef>
                <a:spcPts val="0"/>
              </a:spcBef>
              <a:spcAft>
                <a:spcPts val="0"/>
              </a:spcAft>
              <a:buClr>
                <a:schemeClr val="dk1"/>
              </a:buClr>
              <a:buSzPts val="1100"/>
              <a:buNone/>
              <a:defRPr/>
            </a:lvl4pPr>
            <a:lvl5pPr lvl="4" algn="l">
              <a:spcBef>
                <a:spcPts val="0"/>
              </a:spcBef>
              <a:spcAft>
                <a:spcPts val="0"/>
              </a:spcAft>
              <a:buClr>
                <a:schemeClr val="dk1"/>
              </a:buClr>
              <a:buSzPts val="1100"/>
              <a:buNone/>
              <a:defRPr/>
            </a:lvl5pPr>
            <a:lvl6pPr lvl="5" algn="l">
              <a:spcBef>
                <a:spcPts val="0"/>
              </a:spcBef>
              <a:spcAft>
                <a:spcPts val="0"/>
              </a:spcAft>
              <a:buClr>
                <a:schemeClr val="dk1"/>
              </a:buClr>
              <a:buSzPts val="1100"/>
              <a:buNone/>
              <a:defRPr/>
            </a:lvl6pPr>
            <a:lvl7pPr lvl="6" algn="l">
              <a:spcBef>
                <a:spcPts val="0"/>
              </a:spcBef>
              <a:spcAft>
                <a:spcPts val="0"/>
              </a:spcAft>
              <a:buClr>
                <a:schemeClr val="dk1"/>
              </a:buClr>
              <a:buSzPts val="1100"/>
              <a:buNone/>
              <a:defRPr/>
            </a:lvl7pPr>
            <a:lvl8pPr lvl="7" algn="l">
              <a:spcBef>
                <a:spcPts val="0"/>
              </a:spcBef>
              <a:spcAft>
                <a:spcPts val="0"/>
              </a:spcAft>
              <a:buClr>
                <a:schemeClr val="dk1"/>
              </a:buClr>
              <a:buSzPts val="1100"/>
              <a:buNone/>
              <a:defRPr/>
            </a:lvl8pPr>
            <a:lvl9pPr lvl="8" algn="l">
              <a:spcBef>
                <a:spcPts val="0"/>
              </a:spcBef>
              <a:spcAft>
                <a:spcPts val="0"/>
              </a:spcAft>
              <a:buClr>
                <a:schemeClr val="dk1"/>
              </a:buClr>
              <a:buSzPts val="1100"/>
              <a:buNone/>
              <a:defRPr/>
            </a:lvl9pPr>
          </a:lstStyle>
          <a:p/>
        </p:txBody>
      </p:sp>
      <p:sp>
        <p:nvSpPr>
          <p:cNvPr id="247" name="Google Shape;247;g20c73393f97_17_12"/>
          <p:cNvSpPr txBox="1"/>
          <p:nvPr>
            <p:ph idx="12" type="sldNum"/>
          </p:nvPr>
        </p:nvSpPr>
        <p:spPr>
          <a:xfrm>
            <a:off x="6553200" y="4767265"/>
            <a:ext cx="21336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Clr>
                <a:srgbClr val="888888"/>
              </a:buClr>
              <a:buSzPts val="900"/>
              <a:buFont typeface="Calibri"/>
              <a:buNone/>
              <a:defRPr/>
            </a:lvl1pPr>
            <a:lvl2pPr indent="0" lvl="1" marL="0" marR="0" algn="r">
              <a:spcBef>
                <a:spcPts val="0"/>
              </a:spcBef>
              <a:buClr>
                <a:srgbClr val="888888"/>
              </a:buClr>
              <a:buSzPts val="900"/>
              <a:buFont typeface="Calibri"/>
              <a:buNone/>
              <a:defRPr/>
            </a:lvl2pPr>
            <a:lvl3pPr indent="0" lvl="2" marL="0" marR="0" algn="r">
              <a:spcBef>
                <a:spcPts val="0"/>
              </a:spcBef>
              <a:buClr>
                <a:srgbClr val="888888"/>
              </a:buClr>
              <a:buSzPts val="900"/>
              <a:buFont typeface="Calibri"/>
              <a:buNone/>
              <a:defRPr/>
            </a:lvl3pPr>
            <a:lvl4pPr indent="0" lvl="3" marL="0" marR="0" algn="r">
              <a:spcBef>
                <a:spcPts val="0"/>
              </a:spcBef>
              <a:buClr>
                <a:srgbClr val="888888"/>
              </a:buClr>
              <a:buSzPts val="900"/>
              <a:buFont typeface="Calibri"/>
              <a:buNone/>
              <a:defRPr/>
            </a:lvl4pPr>
            <a:lvl5pPr indent="0" lvl="4" marL="0" marR="0" algn="r">
              <a:spcBef>
                <a:spcPts val="0"/>
              </a:spcBef>
              <a:buClr>
                <a:srgbClr val="888888"/>
              </a:buClr>
              <a:buSzPts val="900"/>
              <a:buFont typeface="Calibri"/>
              <a:buNone/>
              <a:defRPr/>
            </a:lvl5pPr>
            <a:lvl6pPr indent="0" lvl="5" marL="0" marR="0" algn="r">
              <a:spcBef>
                <a:spcPts val="0"/>
              </a:spcBef>
              <a:buClr>
                <a:srgbClr val="888888"/>
              </a:buClr>
              <a:buSzPts val="900"/>
              <a:buFont typeface="Calibri"/>
              <a:buNone/>
              <a:defRPr/>
            </a:lvl6pPr>
            <a:lvl7pPr indent="0" lvl="6" marL="0" marR="0" algn="r">
              <a:spcBef>
                <a:spcPts val="0"/>
              </a:spcBef>
              <a:buClr>
                <a:srgbClr val="888888"/>
              </a:buClr>
              <a:buSzPts val="900"/>
              <a:buFont typeface="Calibri"/>
              <a:buNone/>
              <a:defRPr/>
            </a:lvl7pPr>
            <a:lvl8pPr indent="0" lvl="7" marL="0" marR="0" algn="r">
              <a:spcBef>
                <a:spcPts val="0"/>
              </a:spcBef>
              <a:buClr>
                <a:srgbClr val="888888"/>
              </a:buClr>
              <a:buSzPts val="900"/>
              <a:buFont typeface="Calibri"/>
              <a:buNone/>
              <a:defRPr/>
            </a:lvl8pPr>
            <a:lvl9pPr indent="0" lvl="8" marL="0" marR="0" algn="r">
              <a:spcBef>
                <a:spcPts val="0"/>
              </a:spcBef>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8" name="Shape 248"/>
        <p:cNvGrpSpPr/>
        <p:nvPr/>
      </p:nvGrpSpPr>
      <p:grpSpPr>
        <a:xfrm>
          <a:off x="0" y="0"/>
          <a:ext cx="0" cy="0"/>
          <a:chOff x="0" y="0"/>
          <a:chExt cx="0" cy="0"/>
        </a:xfrm>
      </p:grpSpPr>
      <p:sp>
        <p:nvSpPr>
          <p:cNvPr id="249" name="Google Shape;249;g20c73393f97_17_18"/>
          <p:cNvSpPr txBox="1"/>
          <p:nvPr>
            <p:ph idx="10" type="dt"/>
          </p:nvPr>
        </p:nvSpPr>
        <p:spPr>
          <a:xfrm>
            <a:off x="457200" y="4767265"/>
            <a:ext cx="2133600" cy="273844"/>
          </a:xfrm>
          <a:prstGeom prst="rect">
            <a:avLst/>
          </a:prstGeom>
          <a:noFill/>
          <a:ln>
            <a:noFill/>
          </a:ln>
        </p:spPr>
        <p:txBody>
          <a:bodyPr anchorCtr="0" anchor="ctr" bIns="68575" lIns="68575" spcFirstLastPara="1" rIns="68575" wrap="square" tIns="68575">
            <a:noAutofit/>
          </a:bodyPr>
          <a:lstStyle>
            <a:lvl1pPr lvl="0" marR="0" algn="l">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50" name="Google Shape;250;g20c73393f97_17_18"/>
          <p:cNvSpPr txBox="1"/>
          <p:nvPr>
            <p:ph idx="11" type="ftr"/>
          </p:nvPr>
        </p:nvSpPr>
        <p:spPr>
          <a:xfrm>
            <a:off x="3124200" y="4767265"/>
            <a:ext cx="2895600" cy="273844"/>
          </a:xfrm>
          <a:prstGeom prst="rect">
            <a:avLst/>
          </a:prstGeom>
          <a:noFill/>
          <a:ln>
            <a:noFill/>
          </a:ln>
        </p:spPr>
        <p:txBody>
          <a:bodyPr anchorCtr="0" anchor="ctr" bIns="68575" lIns="68575" spcFirstLastPara="1" rIns="68575" wrap="square" tIns="68575">
            <a:noAutofit/>
          </a:bodyPr>
          <a:lstStyle>
            <a:lvl1pPr lvl="0" marR="0" algn="ctr">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51" name="Google Shape;251;g20c73393f97_17_18"/>
          <p:cNvSpPr txBox="1"/>
          <p:nvPr>
            <p:ph idx="12" type="sldNum"/>
          </p:nvPr>
        </p:nvSpPr>
        <p:spPr>
          <a:xfrm>
            <a:off x="6553200" y="4767265"/>
            <a:ext cx="21336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252" name="Shape 252"/>
        <p:cNvGrpSpPr/>
        <p:nvPr/>
      </p:nvGrpSpPr>
      <p:grpSpPr>
        <a:xfrm>
          <a:off x="0" y="0"/>
          <a:ext cx="0" cy="0"/>
          <a:chOff x="0" y="0"/>
          <a:chExt cx="0" cy="0"/>
        </a:xfrm>
      </p:grpSpPr>
      <p:sp>
        <p:nvSpPr>
          <p:cNvPr id="253" name="Google Shape;253;g20c73393f97_17_22"/>
          <p:cNvSpPr txBox="1"/>
          <p:nvPr>
            <p:ph idx="1" type="body"/>
          </p:nvPr>
        </p:nvSpPr>
        <p:spPr>
          <a:xfrm>
            <a:off x="2032000" y="228600"/>
            <a:ext cx="6426200" cy="4343400"/>
          </a:xfrm>
          <a:prstGeom prst="rect">
            <a:avLst/>
          </a:prstGeom>
          <a:noFill/>
          <a:ln>
            <a:noFill/>
          </a:ln>
        </p:spPr>
        <p:txBody>
          <a:bodyPr anchorCtr="0" anchor="t" bIns="68575" lIns="68575" spcFirstLastPara="1" rIns="68575" wrap="square" tIns="68575">
            <a:noAutofit/>
          </a:bodyPr>
          <a:lstStyle>
            <a:lvl1pPr indent="-381000" lvl="0" marL="4572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4" name="Shape 254"/>
        <p:cNvGrpSpPr/>
        <p:nvPr/>
      </p:nvGrpSpPr>
      <p:grpSpPr>
        <a:xfrm>
          <a:off x="0" y="0"/>
          <a:ext cx="0" cy="0"/>
          <a:chOff x="0" y="0"/>
          <a:chExt cx="0" cy="0"/>
        </a:xfrm>
      </p:grpSpPr>
      <p:sp>
        <p:nvSpPr>
          <p:cNvPr id="255" name="Google Shape;255;g20c73393f97_17_24"/>
          <p:cNvSpPr txBox="1"/>
          <p:nvPr>
            <p:ph type="title"/>
          </p:nvPr>
        </p:nvSpPr>
        <p:spPr>
          <a:xfrm>
            <a:off x="722313" y="3305177"/>
            <a:ext cx="7772400" cy="1021556"/>
          </a:xfrm>
          <a:prstGeom prst="rect">
            <a:avLst/>
          </a:prstGeom>
          <a:noFill/>
          <a:ln>
            <a:noFill/>
          </a:ln>
        </p:spPr>
        <p:txBody>
          <a:bodyPr anchorCtr="0" anchor="t" bIns="68575" lIns="68575" spcFirstLastPara="1" rIns="68575" wrap="square" tIns="68575">
            <a:noAutofit/>
          </a:bodyPr>
          <a:lstStyle>
            <a:lvl1pPr lvl="0" marR="0" algn="l">
              <a:lnSpc>
                <a:spcPct val="100000"/>
              </a:lnSpc>
              <a:spcBef>
                <a:spcPts val="0"/>
              </a:spcBef>
              <a:spcAft>
                <a:spcPts val="0"/>
              </a:spcAft>
              <a:buClr>
                <a:schemeClr val="dk1"/>
              </a:buClr>
              <a:buSzPts val="3000"/>
              <a:buFont typeface="Calibri"/>
              <a:buNone/>
              <a:defRPr b="1" i="0" sz="3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56" name="Google Shape;256;g20c73393f97_17_24"/>
          <p:cNvSpPr txBox="1"/>
          <p:nvPr>
            <p:ph idx="1" type="body"/>
          </p:nvPr>
        </p:nvSpPr>
        <p:spPr>
          <a:xfrm>
            <a:off x="722313" y="2180035"/>
            <a:ext cx="7772400" cy="1125140"/>
          </a:xfrm>
          <a:prstGeom prst="rect">
            <a:avLst/>
          </a:prstGeom>
          <a:noFill/>
          <a:ln>
            <a:noFill/>
          </a:ln>
        </p:spPr>
        <p:txBody>
          <a:bodyPr anchorCtr="0" anchor="b" bIns="68575" lIns="68575" spcFirstLastPara="1" rIns="68575" wrap="square" tIns="68575">
            <a:noAutofit/>
          </a:bodyPr>
          <a:lstStyle>
            <a:lvl1pPr indent="-228600" lvl="0" marL="457200" marR="0" algn="l">
              <a:lnSpc>
                <a:spcPct val="100000"/>
              </a:lnSpc>
              <a:spcBef>
                <a:spcPts val="3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1pPr>
            <a:lvl2pPr indent="-228600" lvl="1" marL="914400" marR="0" algn="l">
              <a:lnSpc>
                <a:spcPct val="100000"/>
              </a:lnSpc>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2pPr>
            <a:lvl3pPr indent="-228600" lvl="2" marL="1371600" marR="0" algn="l">
              <a:lnSpc>
                <a:spcPct val="100000"/>
              </a:lnSpc>
              <a:spcBef>
                <a:spcPts val="2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3pPr>
            <a:lvl4pPr indent="-228600" lvl="3" marL="1828800" marR="0" algn="l">
              <a:lnSpc>
                <a:spcPct val="100000"/>
              </a:lnSpc>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4pPr>
            <a:lvl5pPr indent="-228600" lvl="4" marL="2286000" marR="0" algn="l">
              <a:lnSpc>
                <a:spcPct val="100000"/>
              </a:lnSpc>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5pPr>
            <a:lvl6pPr indent="-228600" lvl="5" marL="2743200" marR="0" algn="l">
              <a:lnSpc>
                <a:spcPct val="100000"/>
              </a:lnSpc>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6pPr>
            <a:lvl7pPr indent="-228600" lvl="6" marL="3200400" marR="0" algn="l">
              <a:lnSpc>
                <a:spcPct val="100000"/>
              </a:lnSpc>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7pPr>
            <a:lvl8pPr indent="-228600" lvl="7" marL="3657600" marR="0" algn="l">
              <a:lnSpc>
                <a:spcPct val="100000"/>
              </a:lnSpc>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8pPr>
            <a:lvl9pPr indent="-228600" lvl="8" marL="4114800" marR="0" algn="l">
              <a:lnSpc>
                <a:spcPct val="100000"/>
              </a:lnSpc>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9pPr>
          </a:lstStyle>
          <a:p/>
        </p:txBody>
      </p:sp>
      <p:sp>
        <p:nvSpPr>
          <p:cNvPr id="257" name="Google Shape;257;g20c73393f97_17_24"/>
          <p:cNvSpPr txBox="1"/>
          <p:nvPr>
            <p:ph idx="10" type="dt"/>
          </p:nvPr>
        </p:nvSpPr>
        <p:spPr>
          <a:xfrm>
            <a:off x="457200" y="4767265"/>
            <a:ext cx="2133600" cy="273844"/>
          </a:xfrm>
          <a:prstGeom prst="rect">
            <a:avLst/>
          </a:prstGeom>
          <a:noFill/>
          <a:ln>
            <a:noFill/>
          </a:ln>
        </p:spPr>
        <p:txBody>
          <a:bodyPr anchorCtr="0" anchor="ctr" bIns="68575" lIns="68575" spcFirstLastPara="1" rIns="68575" wrap="square" tIns="68575">
            <a:noAutofit/>
          </a:bodyPr>
          <a:lstStyle>
            <a:lvl1pPr lvl="0" marR="0" algn="l">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58" name="Google Shape;258;g20c73393f97_17_24"/>
          <p:cNvSpPr txBox="1"/>
          <p:nvPr>
            <p:ph idx="11" type="ftr"/>
          </p:nvPr>
        </p:nvSpPr>
        <p:spPr>
          <a:xfrm>
            <a:off x="3124200" y="4767265"/>
            <a:ext cx="2895600" cy="273844"/>
          </a:xfrm>
          <a:prstGeom prst="rect">
            <a:avLst/>
          </a:prstGeom>
          <a:noFill/>
          <a:ln>
            <a:noFill/>
          </a:ln>
        </p:spPr>
        <p:txBody>
          <a:bodyPr anchorCtr="0" anchor="ctr" bIns="68575" lIns="68575" spcFirstLastPara="1" rIns="68575" wrap="square" tIns="68575">
            <a:noAutofit/>
          </a:bodyPr>
          <a:lstStyle>
            <a:lvl1pPr lvl="0" marR="0" algn="ctr">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59" name="Google Shape;259;g20c73393f97_17_24"/>
          <p:cNvSpPr txBox="1"/>
          <p:nvPr>
            <p:ph idx="12" type="sldNum"/>
          </p:nvPr>
        </p:nvSpPr>
        <p:spPr>
          <a:xfrm>
            <a:off x="6553200" y="4767265"/>
            <a:ext cx="21336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0" name="Shape 260"/>
        <p:cNvGrpSpPr/>
        <p:nvPr/>
      </p:nvGrpSpPr>
      <p:grpSpPr>
        <a:xfrm>
          <a:off x="0" y="0"/>
          <a:ext cx="0" cy="0"/>
          <a:chOff x="0" y="0"/>
          <a:chExt cx="0" cy="0"/>
        </a:xfrm>
      </p:grpSpPr>
      <p:sp>
        <p:nvSpPr>
          <p:cNvPr id="261" name="Google Shape;261;g20c73393f97_17_30"/>
          <p:cNvSpPr txBox="1"/>
          <p:nvPr>
            <p:ph type="title"/>
          </p:nvPr>
        </p:nvSpPr>
        <p:spPr>
          <a:xfrm>
            <a:off x="457200" y="205978"/>
            <a:ext cx="8229600" cy="85725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62" name="Google Shape;262;g20c73393f97_17_30"/>
          <p:cNvSpPr txBox="1"/>
          <p:nvPr>
            <p:ph idx="1" type="body"/>
          </p:nvPr>
        </p:nvSpPr>
        <p:spPr>
          <a:xfrm>
            <a:off x="457200" y="1200152"/>
            <a:ext cx="4038600" cy="3394472"/>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63" name="Google Shape;263;g20c73393f97_17_30"/>
          <p:cNvSpPr txBox="1"/>
          <p:nvPr>
            <p:ph idx="2" type="body"/>
          </p:nvPr>
        </p:nvSpPr>
        <p:spPr>
          <a:xfrm>
            <a:off x="4648200" y="1200152"/>
            <a:ext cx="4038600" cy="3394472"/>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64" name="Google Shape;264;g20c73393f97_17_30"/>
          <p:cNvSpPr txBox="1"/>
          <p:nvPr>
            <p:ph idx="10" type="dt"/>
          </p:nvPr>
        </p:nvSpPr>
        <p:spPr>
          <a:xfrm>
            <a:off x="457200" y="4767265"/>
            <a:ext cx="2133600" cy="273844"/>
          </a:xfrm>
          <a:prstGeom prst="rect">
            <a:avLst/>
          </a:prstGeom>
          <a:noFill/>
          <a:ln>
            <a:noFill/>
          </a:ln>
        </p:spPr>
        <p:txBody>
          <a:bodyPr anchorCtr="0" anchor="ctr" bIns="68575" lIns="68575" spcFirstLastPara="1" rIns="68575" wrap="square" tIns="68575">
            <a:noAutofit/>
          </a:bodyPr>
          <a:lstStyle>
            <a:lvl1pPr lvl="0" marR="0" algn="l">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65" name="Google Shape;265;g20c73393f97_17_30"/>
          <p:cNvSpPr txBox="1"/>
          <p:nvPr>
            <p:ph idx="11" type="ftr"/>
          </p:nvPr>
        </p:nvSpPr>
        <p:spPr>
          <a:xfrm>
            <a:off x="3124200" y="4767265"/>
            <a:ext cx="2895600" cy="273844"/>
          </a:xfrm>
          <a:prstGeom prst="rect">
            <a:avLst/>
          </a:prstGeom>
          <a:noFill/>
          <a:ln>
            <a:noFill/>
          </a:ln>
        </p:spPr>
        <p:txBody>
          <a:bodyPr anchorCtr="0" anchor="ctr" bIns="68575" lIns="68575" spcFirstLastPara="1" rIns="68575" wrap="square" tIns="68575">
            <a:noAutofit/>
          </a:bodyPr>
          <a:lstStyle>
            <a:lvl1pPr lvl="0" marR="0" algn="ctr">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66" name="Google Shape;266;g20c73393f97_17_30"/>
          <p:cNvSpPr txBox="1"/>
          <p:nvPr>
            <p:ph idx="12" type="sldNum"/>
          </p:nvPr>
        </p:nvSpPr>
        <p:spPr>
          <a:xfrm>
            <a:off x="6553200" y="4767265"/>
            <a:ext cx="21336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7" name="Shape 267"/>
        <p:cNvGrpSpPr/>
        <p:nvPr/>
      </p:nvGrpSpPr>
      <p:grpSpPr>
        <a:xfrm>
          <a:off x="0" y="0"/>
          <a:ext cx="0" cy="0"/>
          <a:chOff x="0" y="0"/>
          <a:chExt cx="0" cy="0"/>
        </a:xfrm>
      </p:grpSpPr>
      <p:sp>
        <p:nvSpPr>
          <p:cNvPr id="268" name="Google Shape;268;g20c73393f97_17_37"/>
          <p:cNvSpPr txBox="1"/>
          <p:nvPr>
            <p:ph type="title"/>
          </p:nvPr>
        </p:nvSpPr>
        <p:spPr>
          <a:xfrm>
            <a:off x="457200" y="205978"/>
            <a:ext cx="8229600" cy="85725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69" name="Google Shape;269;g20c73393f97_17_37"/>
          <p:cNvSpPr txBox="1"/>
          <p:nvPr>
            <p:ph idx="1" type="body"/>
          </p:nvPr>
        </p:nvSpPr>
        <p:spPr>
          <a:xfrm>
            <a:off x="457203" y="1151336"/>
            <a:ext cx="4040188" cy="479822"/>
          </a:xfrm>
          <a:prstGeom prst="rect">
            <a:avLst/>
          </a:prstGeom>
          <a:noFill/>
          <a:ln>
            <a:noFill/>
          </a:ln>
        </p:spPr>
        <p:txBody>
          <a:bodyPr anchorCtr="0" anchor="b" bIns="68575" lIns="68575" spcFirstLastPara="1" rIns="68575" wrap="square" tIns="68575">
            <a:noAutofit/>
          </a:bodyPr>
          <a:lstStyle>
            <a:lvl1pPr indent="-228600" lvl="0" marL="457200" marR="0" algn="l">
              <a:lnSpc>
                <a:spcPct val="100000"/>
              </a:lnSpc>
              <a:spcBef>
                <a:spcPts val="4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algn="l">
              <a:lnSpc>
                <a:spcPct val="100000"/>
              </a:lnSpc>
              <a:spcBef>
                <a:spcPts val="3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algn="l">
              <a:lnSpc>
                <a:spcPct val="100000"/>
              </a:lnSpc>
              <a:spcBef>
                <a:spcPts val="3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270" name="Google Shape;270;g20c73393f97_17_37"/>
          <p:cNvSpPr txBox="1"/>
          <p:nvPr>
            <p:ph idx="2" type="body"/>
          </p:nvPr>
        </p:nvSpPr>
        <p:spPr>
          <a:xfrm>
            <a:off x="457203" y="1631156"/>
            <a:ext cx="4040188" cy="2963466"/>
          </a:xfrm>
          <a:prstGeom prst="rect">
            <a:avLst/>
          </a:prstGeom>
          <a:noFill/>
          <a:ln>
            <a:noFill/>
          </a:ln>
        </p:spPr>
        <p:txBody>
          <a:bodyPr anchorCtr="0" anchor="t" bIns="68575" lIns="68575" spcFirstLastPara="1" rIns="68575" wrap="square" tIns="68575">
            <a:noAutofit/>
          </a:bodyPr>
          <a:lstStyle>
            <a:lvl1pPr indent="-342900" lvl="0" marL="4572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271" name="Google Shape;271;g20c73393f97_17_37"/>
          <p:cNvSpPr txBox="1"/>
          <p:nvPr>
            <p:ph idx="3" type="body"/>
          </p:nvPr>
        </p:nvSpPr>
        <p:spPr>
          <a:xfrm>
            <a:off x="4645033" y="1151336"/>
            <a:ext cx="4041775" cy="479822"/>
          </a:xfrm>
          <a:prstGeom prst="rect">
            <a:avLst/>
          </a:prstGeom>
          <a:noFill/>
          <a:ln>
            <a:noFill/>
          </a:ln>
        </p:spPr>
        <p:txBody>
          <a:bodyPr anchorCtr="0" anchor="b" bIns="68575" lIns="68575" spcFirstLastPara="1" rIns="68575" wrap="square" tIns="68575">
            <a:noAutofit/>
          </a:bodyPr>
          <a:lstStyle>
            <a:lvl1pPr indent="-228600" lvl="0" marL="457200" marR="0" algn="l">
              <a:lnSpc>
                <a:spcPct val="100000"/>
              </a:lnSpc>
              <a:spcBef>
                <a:spcPts val="4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algn="l">
              <a:lnSpc>
                <a:spcPct val="100000"/>
              </a:lnSpc>
              <a:spcBef>
                <a:spcPts val="3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algn="l">
              <a:lnSpc>
                <a:spcPct val="100000"/>
              </a:lnSpc>
              <a:spcBef>
                <a:spcPts val="3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272" name="Google Shape;272;g20c73393f97_17_37"/>
          <p:cNvSpPr txBox="1"/>
          <p:nvPr>
            <p:ph idx="4" type="body"/>
          </p:nvPr>
        </p:nvSpPr>
        <p:spPr>
          <a:xfrm>
            <a:off x="4645033" y="1631156"/>
            <a:ext cx="4041775" cy="2963466"/>
          </a:xfrm>
          <a:prstGeom prst="rect">
            <a:avLst/>
          </a:prstGeom>
          <a:noFill/>
          <a:ln>
            <a:noFill/>
          </a:ln>
        </p:spPr>
        <p:txBody>
          <a:bodyPr anchorCtr="0" anchor="t" bIns="68575" lIns="68575" spcFirstLastPara="1" rIns="68575" wrap="square" tIns="68575">
            <a:noAutofit/>
          </a:bodyPr>
          <a:lstStyle>
            <a:lvl1pPr indent="-342900" lvl="0" marL="4572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273" name="Google Shape;273;g20c73393f97_17_37"/>
          <p:cNvSpPr txBox="1"/>
          <p:nvPr>
            <p:ph idx="10" type="dt"/>
          </p:nvPr>
        </p:nvSpPr>
        <p:spPr>
          <a:xfrm>
            <a:off x="457200" y="4767265"/>
            <a:ext cx="2133600" cy="273844"/>
          </a:xfrm>
          <a:prstGeom prst="rect">
            <a:avLst/>
          </a:prstGeom>
          <a:noFill/>
          <a:ln>
            <a:noFill/>
          </a:ln>
        </p:spPr>
        <p:txBody>
          <a:bodyPr anchorCtr="0" anchor="ctr" bIns="68575" lIns="68575" spcFirstLastPara="1" rIns="68575" wrap="square" tIns="68575">
            <a:noAutofit/>
          </a:bodyPr>
          <a:lstStyle>
            <a:lvl1pPr lvl="0" marR="0" algn="l">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74" name="Google Shape;274;g20c73393f97_17_37"/>
          <p:cNvSpPr txBox="1"/>
          <p:nvPr>
            <p:ph idx="11" type="ftr"/>
          </p:nvPr>
        </p:nvSpPr>
        <p:spPr>
          <a:xfrm>
            <a:off x="3124200" y="4767265"/>
            <a:ext cx="2895600" cy="273844"/>
          </a:xfrm>
          <a:prstGeom prst="rect">
            <a:avLst/>
          </a:prstGeom>
          <a:noFill/>
          <a:ln>
            <a:noFill/>
          </a:ln>
        </p:spPr>
        <p:txBody>
          <a:bodyPr anchorCtr="0" anchor="ctr" bIns="68575" lIns="68575" spcFirstLastPara="1" rIns="68575" wrap="square" tIns="68575">
            <a:noAutofit/>
          </a:bodyPr>
          <a:lstStyle>
            <a:lvl1pPr lvl="0" marR="0" algn="ctr">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75" name="Google Shape;275;g20c73393f97_17_37"/>
          <p:cNvSpPr txBox="1"/>
          <p:nvPr>
            <p:ph idx="12" type="sldNum"/>
          </p:nvPr>
        </p:nvSpPr>
        <p:spPr>
          <a:xfrm>
            <a:off x="6553200" y="4767265"/>
            <a:ext cx="21336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2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 name="Google Shape;41;p24"/>
          <p:cNvGrpSpPr/>
          <p:nvPr/>
        </p:nvGrpSpPr>
        <p:grpSpPr>
          <a:xfrm>
            <a:off x="830392" y="1191256"/>
            <a:ext cx="745763" cy="45826"/>
            <a:chOff x="4580561" y="2589004"/>
            <a:chExt cx="1064464" cy="25200"/>
          </a:xfrm>
        </p:grpSpPr>
        <p:sp>
          <p:nvSpPr>
            <p:cNvPr id="42" name="Google Shape;42;p2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 name="Google Shape;44;p24"/>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45" name="Google Shape;45;p24"/>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46" name="Google Shape;46;p2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6" name="Shape 276"/>
        <p:cNvGrpSpPr/>
        <p:nvPr/>
      </p:nvGrpSpPr>
      <p:grpSpPr>
        <a:xfrm>
          <a:off x="0" y="0"/>
          <a:ext cx="0" cy="0"/>
          <a:chOff x="0" y="0"/>
          <a:chExt cx="0" cy="0"/>
        </a:xfrm>
      </p:grpSpPr>
      <p:sp>
        <p:nvSpPr>
          <p:cNvPr id="277" name="Google Shape;277;g20c73393f97_17_46"/>
          <p:cNvSpPr txBox="1"/>
          <p:nvPr>
            <p:ph type="title"/>
          </p:nvPr>
        </p:nvSpPr>
        <p:spPr>
          <a:xfrm>
            <a:off x="457200" y="205978"/>
            <a:ext cx="8229600" cy="85725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78" name="Google Shape;278;g20c73393f97_17_46"/>
          <p:cNvSpPr txBox="1"/>
          <p:nvPr>
            <p:ph idx="10" type="dt"/>
          </p:nvPr>
        </p:nvSpPr>
        <p:spPr>
          <a:xfrm>
            <a:off x="457200" y="4767265"/>
            <a:ext cx="2133600" cy="273844"/>
          </a:xfrm>
          <a:prstGeom prst="rect">
            <a:avLst/>
          </a:prstGeom>
          <a:noFill/>
          <a:ln>
            <a:noFill/>
          </a:ln>
        </p:spPr>
        <p:txBody>
          <a:bodyPr anchorCtr="0" anchor="ctr" bIns="68575" lIns="68575" spcFirstLastPara="1" rIns="68575" wrap="square" tIns="68575">
            <a:noAutofit/>
          </a:bodyPr>
          <a:lstStyle>
            <a:lvl1pPr lvl="0" marR="0" algn="l">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79" name="Google Shape;279;g20c73393f97_17_46"/>
          <p:cNvSpPr txBox="1"/>
          <p:nvPr>
            <p:ph idx="11" type="ftr"/>
          </p:nvPr>
        </p:nvSpPr>
        <p:spPr>
          <a:xfrm>
            <a:off x="3124200" y="4767265"/>
            <a:ext cx="2895600" cy="273844"/>
          </a:xfrm>
          <a:prstGeom prst="rect">
            <a:avLst/>
          </a:prstGeom>
          <a:noFill/>
          <a:ln>
            <a:noFill/>
          </a:ln>
        </p:spPr>
        <p:txBody>
          <a:bodyPr anchorCtr="0" anchor="ctr" bIns="68575" lIns="68575" spcFirstLastPara="1" rIns="68575" wrap="square" tIns="68575">
            <a:noAutofit/>
          </a:bodyPr>
          <a:lstStyle>
            <a:lvl1pPr lvl="0" marR="0" algn="ctr">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80" name="Google Shape;280;g20c73393f97_17_46"/>
          <p:cNvSpPr txBox="1"/>
          <p:nvPr>
            <p:ph idx="12" type="sldNum"/>
          </p:nvPr>
        </p:nvSpPr>
        <p:spPr>
          <a:xfrm>
            <a:off x="6553200" y="4767265"/>
            <a:ext cx="21336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1" name="Shape 281"/>
        <p:cNvGrpSpPr/>
        <p:nvPr/>
      </p:nvGrpSpPr>
      <p:grpSpPr>
        <a:xfrm>
          <a:off x="0" y="0"/>
          <a:ext cx="0" cy="0"/>
          <a:chOff x="0" y="0"/>
          <a:chExt cx="0" cy="0"/>
        </a:xfrm>
      </p:grpSpPr>
      <p:sp>
        <p:nvSpPr>
          <p:cNvPr id="282" name="Google Shape;282;g20c73393f97_17_51"/>
          <p:cNvSpPr txBox="1"/>
          <p:nvPr>
            <p:ph type="title"/>
          </p:nvPr>
        </p:nvSpPr>
        <p:spPr>
          <a:xfrm>
            <a:off x="457208" y="204788"/>
            <a:ext cx="3008313" cy="871538"/>
          </a:xfrm>
          <a:prstGeom prst="rect">
            <a:avLst/>
          </a:prstGeom>
          <a:noFill/>
          <a:ln>
            <a:noFill/>
          </a:ln>
        </p:spPr>
        <p:txBody>
          <a:bodyPr anchorCtr="0" anchor="b" bIns="68575" lIns="68575" spcFirstLastPara="1" rIns="68575" wrap="square" tIns="68575">
            <a:noAutofit/>
          </a:bodyPr>
          <a:lstStyle>
            <a:lvl1pPr lvl="0" marR="0" algn="l">
              <a:lnSpc>
                <a:spcPct val="100000"/>
              </a:lnSpc>
              <a:spcBef>
                <a:spcPts val="0"/>
              </a:spcBef>
              <a:spcAft>
                <a:spcPts val="0"/>
              </a:spcAft>
              <a:buClr>
                <a:schemeClr val="dk1"/>
              </a:buClr>
              <a:buSzPts val="1500"/>
              <a:buFont typeface="Calibri"/>
              <a:buNone/>
              <a:defRPr b="1" i="0" sz="15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83" name="Google Shape;283;g20c73393f97_17_51"/>
          <p:cNvSpPr txBox="1"/>
          <p:nvPr>
            <p:ph idx="1" type="body"/>
          </p:nvPr>
        </p:nvSpPr>
        <p:spPr>
          <a:xfrm>
            <a:off x="3575057" y="204794"/>
            <a:ext cx="5111751" cy="4389835"/>
          </a:xfrm>
          <a:prstGeom prst="rect">
            <a:avLst/>
          </a:prstGeom>
          <a:noFill/>
          <a:ln>
            <a:noFill/>
          </a:ln>
        </p:spPr>
        <p:txBody>
          <a:bodyPr anchorCtr="0" anchor="t" bIns="68575" lIns="68575" spcFirstLastPara="1" rIns="68575" wrap="square" tIns="68575">
            <a:noAutofit/>
          </a:bodyPr>
          <a:lstStyle>
            <a:lvl1pPr indent="-381000" lvl="0" marL="4572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84" name="Google Shape;284;g20c73393f97_17_51"/>
          <p:cNvSpPr txBox="1"/>
          <p:nvPr>
            <p:ph idx="2" type="body"/>
          </p:nvPr>
        </p:nvSpPr>
        <p:spPr>
          <a:xfrm>
            <a:off x="457208" y="1076328"/>
            <a:ext cx="3008313" cy="3518297"/>
          </a:xfrm>
          <a:prstGeom prst="rect">
            <a:avLst/>
          </a:prstGeom>
          <a:noFill/>
          <a:ln>
            <a:noFill/>
          </a:ln>
        </p:spPr>
        <p:txBody>
          <a:bodyPr anchorCtr="0" anchor="t" bIns="68575" lIns="68575" spcFirstLastPara="1" rIns="68575" wrap="square" tIns="68575">
            <a:noAutofit/>
          </a:bodyPr>
          <a:lstStyle>
            <a:lvl1pPr indent="-228600" lvl="0" marL="457200" marR="0" algn="l">
              <a:lnSpc>
                <a:spcPct val="100000"/>
              </a:lnSpc>
              <a:spcBef>
                <a:spcPts val="2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1pPr>
            <a:lvl2pPr indent="-228600" lvl="1" marL="914400" marR="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3pPr>
            <a:lvl4pPr indent="-228600" lvl="3" marL="18288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Calibri"/>
                <a:ea typeface="Calibri"/>
                <a:cs typeface="Calibri"/>
                <a:sym typeface="Calibri"/>
              </a:defRPr>
            </a:lvl4pPr>
            <a:lvl5pPr indent="-228600" lvl="4" marL="22860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Calibri"/>
                <a:ea typeface="Calibri"/>
                <a:cs typeface="Calibri"/>
                <a:sym typeface="Calibri"/>
              </a:defRPr>
            </a:lvl5pPr>
            <a:lvl6pPr indent="-228600" lvl="5" marL="27432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Calibri"/>
                <a:ea typeface="Calibri"/>
                <a:cs typeface="Calibri"/>
                <a:sym typeface="Calibri"/>
              </a:defRPr>
            </a:lvl6pPr>
            <a:lvl7pPr indent="-228600" lvl="6" marL="32004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Calibri"/>
                <a:ea typeface="Calibri"/>
                <a:cs typeface="Calibri"/>
                <a:sym typeface="Calibri"/>
              </a:defRPr>
            </a:lvl7pPr>
            <a:lvl8pPr indent="-228600" lvl="7" marL="36576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Calibri"/>
                <a:ea typeface="Calibri"/>
                <a:cs typeface="Calibri"/>
                <a:sym typeface="Calibri"/>
              </a:defRPr>
            </a:lvl8pPr>
            <a:lvl9pPr indent="-228600" lvl="8" marL="41148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Calibri"/>
                <a:ea typeface="Calibri"/>
                <a:cs typeface="Calibri"/>
                <a:sym typeface="Calibri"/>
              </a:defRPr>
            </a:lvl9pPr>
          </a:lstStyle>
          <a:p/>
        </p:txBody>
      </p:sp>
      <p:sp>
        <p:nvSpPr>
          <p:cNvPr id="285" name="Google Shape;285;g20c73393f97_17_51"/>
          <p:cNvSpPr txBox="1"/>
          <p:nvPr>
            <p:ph idx="10" type="dt"/>
          </p:nvPr>
        </p:nvSpPr>
        <p:spPr>
          <a:xfrm>
            <a:off x="457200" y="4767265"/>
            <a:ext cx="2133600" cy="273844"/>
          </a:xfrm>
          <a:prstGeom prst="rect">
            <a:avLst/>
          </a:prstGeom>
          <a:noFill/>
          <a:ln>
            <a:noFill/>
          </a:ln>
        </p:spPr>
        <p:txBody>
          <a:bodyPr anchorCtr="0" anchor="ctr" bIns="68575" lIns="68575" spcFirstLastPara="1" rIns="68575" wrap="square" tIns="68575">
            <a:noAutofit/>
          </a:bodyPr>
          <a:lstStyle>
            <a:lvl1pPr lvl="0" marR="0" algn="l">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86" name="Google Shape;286;g20c73393f97_17_51"/>
          <p:cNvSpPr txBox="1"/>
          <p:nvPr>
            <p:ph idx="11" type="ftr"/>
          </p:nvPr>
        </p:nvSpPr>
        <p:spPr>
          <a:xfrm>
            <a:off x="3124200" y="4767265"/>
            <a:ext cx="2895600" cy="273844"/>
          </a:xfrm>
          <a:prstGeom prst="rect">
            <a:avLst/>
          </a:prstGeom>
          <a:noFill/>
          <a:ln>
            <a:noFill/>
          </a:ln>
        </p:spPr>
        <p:txBody>
          <a:bodyPr anchorCtr="0" anchor="ctr" bIns="68575" lIns="68575" spcFirstLastPara="1" rIns="68575" wrap="square" tIns="68575">
            <a:noAutofit/>
          </a:bodyPr>
          <a:lstStyle>
            <a:lvl1pPr lvl="0" marR="0" algn="ctr">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87" name="Google Shape;287;g20c73393f97_17_51"/>
          <p:cNvSpPr txBox="1"/>
          <p:nvPr>
            <p:ph idx="12" type="sldNum"/>
          </p:nvPr>
        </p:nvSpPr>
        <p:spPr>
          <a:xfrm>
            <a:off x="6553200" y="4767265"/>
            <a:ext cx="21336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8" name="Shape 288"/>
        <p:cNvGrpSpPr/>
        <p:nvPr/>
      </p:nvGrpSpPr>
      <p:grpSpPr>
        <a:xfrm>
          <a:off x="0" y="0"/>
          <a:ext cx="0" cy="0"/>
          <a:chOff x="0" y="0"/>
          <a:chExt cx="0" cy="0"/>
        </a:xfrm>
      </p:grpSpPr>
      <p:sp>
        <p:nvSpPr>
          <p:cNvPr id="289" name="Google Shape;289;g20c73393f97_17_58"/>
          <p:cNvSpPr txBox="1"/>
          <p:nvPr>
            <p:ph type="title"/>
          </p:nvPr>
        </p:nvSpPr>
        <p:spPr>
          <a:xfrm>
            <a:off x="1792288" y="3600452"/>
            <a:ext cx="5486400" cy="425054"/>
          </a:xfrm>
          <a:prstGeom prst="rect">
            <a:avLst/>
          </a:prstGeom>
          <a:noFill/>
          <a:ln>
            <a:noFill/>
          </a:ln>
        </p:spPr>
        <p:txBody>
          <a:bodyPr anchorCtr="0" anchor="b" bIns="68575" lIns="68575" spcFirstLastPara="1" rIns="68575" wrap="square" tIns="68575">
            <a:noAutofit/>
          </a:bodyPr>
          <a:lstStyle>
            <a:lvl1pPr lvl="0" marR="0" algn="l">
              <a:lnSpc>
                <a:spcPct val="100000"/>
              </a:lnSpc>
              <a:spcBef>
                <a:spcPts val="0"/>
              </a:spcBef>
              <a:spcAft>
                <a:spcPts val="0"/>
              </a:spcAft>
              <a:buClr>
                <a:schemeClr val="dk1"/>
              </a:buClr>
              <a:buSzPts val="1500"/>
              <a:buFont typeface="Calibri"/>
              <a:buNone/>
              <a:defRPr b="1" i="0" sz="15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90" name="Google Shape;290;g20c73393f97_17_58"/>
          <p:cNvSpPr/>
          <p:nvPr>
            <p:ph idx="2" type="pic"/>
          </p:nvPr>
        </p:nvSpPr>
        <p:spPr>
          <a:xfrm>
            <a:off x="1792288" y="459581"/>
            <a:ext cx="5486400" cy="3086100"/>
          </a:xfrm>
          <a:prstGeom prst="rect">
            <a:avLst/>
          </a:prstGeom>
          <a:noFill/>
          <a:ln>
            <a:noFill/>
          </a:ln>
        </p:spPr>
      </p:sp>
      <p:sp>
        <p:nvSpPr>
          <p:cNvPr id="291" name="Google Shape;291;g20c73393f97_17_58"/>
          <p:cNvSpPr txBox="1"/>
          <p:nvPr>
            <p:ph idx="1" type="body"/>
          </p:nvPr>
        </p:nvSpPr>
        <p:spPr>
          <a:xfrm>
            <a:off x="1792288" y="4025510"/>
            <a:ext cx="5486400" cy="603647"/>
          </a:xfrm>
          <a:prstGeom prst="rect">
            <a:avLst/>
          </a:prstGeom>
          <a:noFill/>
          <a:ln>
            <a:noFill/>
          </a:ln>
        </p:spPr>
        <p:txBody>
          <a:bodyPr anchorCtr="0" anchor="t" bIns="68575" lIns="68575" spcFirstLastPara="1" rIns="68575" wrap="square" tIns="68575">
            <a:noAutofit/>
          </a:bodyPr>
          <a:lstStyle>
            <a:lvl1pPr indent="-228600" lvl="0" marL="457200" marR="0" algn="l">
              <a:lnSpc>
                <a:spcPct val="100000"/>
              </a:lnSpc>
              <a:spcBef>
                <a:spcPts val="2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1pPr>
            <a:lvl2pPr indent="-228600" lvl="1" marL="914400" marR="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3pPr>
            <a:lvl4pPr indent="-228600" lvl="3" marL="18288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Calibri"/>
                <a:ea typeface="Calibri"/>
                <a:cs typeface="Calibri"/>
                <a:sym typeface="Calibri"/>
              </a:defRPr>
            </a:lvl4pPr>
            <a:lvl5pPr indent="-228600" lvl="4" marL="22860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Calibri"/>
                <a:ea typeface="Calibri"/>
                <a:cs typeface="Calibri"/>
                <a:sym typeface="Calibri"/>
              </a:defRPr>
            </a:lvl5pPr>
            <a:lvl6pPr indent="-228600" lvl="5" marL="27432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Calibri"/>
                <a:ea typeface="Calibri"/>
                <a:cs typeface="Calibri"/>
                <a:sym typeface="Calibri"/>
              </a:defRPr>
            </a:lvl6pPr>
            <a:lvl7pPr indent="-228600" lvl="6" marL="32004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Calibri"/>
                <a:ea typeface="Calibri"/>
                <a:cs typeface="Calibri"/>
                <a:sym typeface="Calibri"/>
              </a:defRPr>
            </a:lvl7pPr>
            <a:lvl8pPr indent="-228600" lvl="7" marL="36576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Calibri"/>
                <a:ea typeface="Calibri"/>
                <a:cs typeface="Calibri"/>
                <a:sym typeface="Calibri"/>
              </a:defRPr>
            </a:lvl8pPr>
            <a:lvl9pPr indent="-228600" lvl="8" marL="4114800" marR="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Calibri"/>
                <a:ea typeface="Calibri"/>
                <a:cs typeface="Calibri"/>
                <a:sym typeface="Calibri"/>
              </a:defRPr>
            </a:lvl9pPr>
          </a:lstStyle>
          <a:p/>
        </p:txBody>
      </p:sp>
      <p:sp>
        <p:nvSpPr>
          <p:cNvPr id="292" name="Google Shape;292;g20c73393f97_17_58"/>
          <p:cNvSpPr txBox="1"/>
          <p:nvPr>
            <p:ph idx="10" type="dt"/>
          </p:nvPr>
        </p:nvSpPr>
        <p:spPr>
          <a:xfrm>
            <a:off x="457200" y="4767265"/>
            <a:ext cx="2133600" cy="273844"/>
          </a:xfrm>
          <a:prstGeom prst="rect">
            <a:avLst/>
          </a:prstGeom>
          <a:noFill/>
          <a:ln>
            <a:noFill/>
          </a:ln>
        </p:spPr>
        <p:txBody>
          <a:bodyPr anchorCtr="0" anchor="ctr" bIns="68575" lIns="68575" spcFirstLastPara="1" rIns="68575" wrap="square" tIns="68575">
            <a:noAutofit/>
          </a:bodyPr>
          <a:lstStyle>
            <a:lvl1pPr lvl="0" marR="0" algn="l">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93" name="Google Shape;293;g20c73393f97_17_58"/>
          <p:cNvSpPr txBox="1"/>
          <p:nvPr>
            <p:ph idx="11" type="ftr"/>
          </p:nvPr>
        </p:nvSpPr>
        <p:spPr>
          <a:xfrm>
            <a:off x="3124200" y="4767265"/>
            <a:ext cx="2895600" cy="273844"/>
          </a:xfrm>
          <a:prstGeom prst="rect">
            <a:avLst/>
          </a:prstGeom>
          <a:noFill/>
          <a:ln>
            <a:noFill/>
          </a:ln>
        </p:spPr>
        <p:txBody>
          <a:bodyPr anchorCtr="0" anchor="ctr" bIns="68575" lIns="68575" spcFirstLastPara="1" rIns="68575" wrap="square" tIns="68575">
            <a:noAutofit/>
          </a:bodyPr>
          <a:lstStyle>
            <a:lvl1pPr lvl="0" marR="0" algn="ctr">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94" name="Google Shape;294;g20c73393f97_17_58"/>
          <p:cNvSpPr txBox="1"/>
          <p:nvPr>
            <p:ph idx="12" type="sldNum"/>
          </p:nvPr>
        </p:nvSpPr>
        <p:spPr>
          <a:xfrm>
            <a:off x="6553200" y="4767265"/>
            <a:ext cx="21336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5" name="Shape 295"/>
        <p:cNvGrpSpPr/>
        <p:nvPr/>
      </p:nvGrpSpPr>
      <p:grpSpPr>
        <a:xfrm>
          <a:off x="0" y="0"/>
          <a:ext cx="0" cy="0"/>
          <a:chOff x="0" y="0"/>
          <a:chExt cx="0" cy="0"/>
        </a:xfrm>
      </p:grpSpPr>
      <p:sp>
        <p:nvSpPr>
          <p:cNvPr id="296" name="Google Shape;296;g20c73393f97_17_65"/>
          <p:cNvSpPr txBox="1"/>
          <p:nvPr>
            <p:ph type="title"/>
          </p:nvPr>
        </p:nvSpPr>
        <p:spPr>
          <a:xfrm>
            <a:off x="457200" y="205978"/>
            <a:ext cx="8229600" cy="85725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97" name="Google Shape;297;g20c73393f97_17_65"/>
          <p:cNvSpPr txBox="1"/>
          <p:nvPr>
            <p:ph idx="1" type="body"/>
          </p:nvPr>
        </p:nvSpPr>
        <p:spPr>
          <a:xfrm rot="5400000">
            <a:off x="2874764" y="-1217414"/>
            <a:ext cx="3394472" cy="8229600"/>
          </a:xfrm>
          <a:prstGeom prst="rect">
            <a:avLst/>
          </a:prstGeom>
          <a:noFill/>
          <a:ln>
            <a:noFill/>
          </a:ln>
        </p:spPr>
        <p:txBody>
          <a:bodyPr anchorCtr="0" anchor="t" bIns="68575" lIns="68575" spcFirstLastPara="1" rIns="68575" wrap="square" tIns="68575">
            <a:noAutofit/>
          </a:bodyPr>
          <a:lstStyle>
            <a:lvl1pPr indent="-381000" lvl="0" marL="4572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98" name="Google Shape;298;g20c73393f97_17_65"/>
          <p:cNvSpPr txBox="1"/>
          <p:nvPr>
            <p:ph idx="10" type="dt"/>
          </p:nvPr>
        </p:nvSpPr>
        <p:spPr>
          <a:xfrm>
            <a:off x="457200" y="4767265"/>
            <a:ext cx="2133600" cy="273844"/>
          </a:xfrm>
          <a:prstGeom prst="rect">
            <a:avLst/>
          </a:prstGeom>
          <a:noFill/>
          <a:ln>
            <a:noFill/>
          </a:ln>
        </p:spPr>
        <p:txBody>
          <a:bodyPr anchorCtr="0" anchor="ctr" bIns="68575" lIns="68575" spcFirstLastPara="1" rIns="68575" wrap="square" tIns="68575">
            <a:noAutofit/>
          </a:bodyPr>
          <a:lstStyle>
            <a:lvl1pPr lvl="0" marR="0" algn="l">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99" name="Google Shape;299;g20c73393f97_17_65"/>
          <p:cNvSpPr txBox="1"/>
          <p:nvPr>
            <p:ph idx="11" type="ftr"/>
          </p:nvPr>
        </p:nvSpPr>
        <p:spPr>
          <a:xfrm>
            <a:off x="3124200" y="4767265"/>
            <a:ext cx="2895600" cy="273844"/>
          </a:xfrm>
          <a:prstGeom prst="rect">
            <a:avLst/>
          </a:prstGeom>
          <a:noFill/>
          <a:ln>
            <a:noFill/>
          </a:ln>
        </p:spPr>
        <p:txBody>
          <a:bodyPr anchorCtr="0" anchor="ctr" bIns="68575" lIns="68575" spcFirstLastPara="1" rIns="68575" wrap="square" tIns="68575">
            <a:noAutofit/>
          </a:bodyPr>
          <a:lstStyle>
            <a:lvl1pPr lvl="0" marR="0" algn="ctr">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300" name="Google Shape;300;g20c73393f97_17_65"/>
          <p:cNvSpPr txBox="1"/>
          <p:nvPr>
            <p:ph idx="12" type="sldNum"/>
          </p:nvPr>
        </p:nvSpPr>
        <p:spPr>
          <a:xfrm>
            <a:off x="6553200" y="4767265"/>
            <a:ext cx="21336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1" name="Shape 301"/>
        <p:cNvGrpSpPr/>
        <p:nvPr/>
      </p:nvGrpSpPr>
      <p:grpSpPr>
        <a:xfrm>
          <a:off x="0" y="0"/>
          <a:ext cx="0" cy="0"/>
          <a:chOff x="0" y="0"/>
          <a:chExt cx="0" cy="0"/>
        </a:xfrm>
      </p:grpSpPr>
      <p:sp>
        <p:nvSpPr>
          <p:cNvPr id="302" name="Google Shape;302;g20c73393f97_17_71"/>
          <p:cNvSpPr txBox="1"/>
          <p:nvPr>
            <p:ph type="title"/>
          </p:nvPr>
        </p:nvSpPr>
        <p:spPr>
          <a:xfrm rot="5400000">
            <a:off x="5463779" y="1371601"/>
            <a:ext cx="4388644" cy="20574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03" name="Google Shape;303;g20c73393f97_17_71"/>
          <p:cNvSpPr txBox="1"/>
          <p:nvPr>
            <p:ph idx="1" type="body"/>
          </p:nvPr>
        </p:nvSpPr>
        <p:spPr>
          <a:xfrm rot="5400000">
            <a:off x="1272779" y="-609599"/>
            <a:ext cx="4388644" cy="6019800"/>
          </a:xfrm>
          <a:prstGeom prst="rect">
            <a:avLst/>
          </a:prstGeom>
          <a:noFill/>
          <a:ln>
            <a:noFill/>
          </a:ln>
        </p:spPr>
        <p:txBody>
          <a:bodyPr anchorCtr="0" anchor="t" bIns="68575" lIns="68575" spcFirstLastPara="1" rIns="68575" wrap="square" tIns="68575">
            <a:noAutofit/>
          </a:bodyPr>
          <a:lstStyle>
            <a:lvl1pPr indent="-381000" lvl="0" marL="4572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304" name="Google Shape;304;g20c73393f97_17_71"/>
          <p:cNvSpPr txBox="1"/>
          <p:nvPr>
            <p:ph idx="10" type="dt"/>
          </p:nvPr>
        </p:nvSpPr>
        <p:spPr>
          <a:xfrm>
            <a:off x="457200" y="4767265"/>
            <a:ext cx="2133600" cy="273844"/>
          </a:xfrm>
          <a:prstGeom prst="rect">
            <a:avLst/>
          </a:prstGeom>
          <a:noFill/>
          <a:ln>
            <a:noFill/>
          </a:ln>
        </p:spPr>
        <p:txBody>
          <a:bodyPr anchorCtr="0" anchor="ctr" bIns="68575" lIns="68575" spcFirstLastPara="1" rIns="68575" wrap="square" tIns="68575">
            <a:noAutofit/>
          </a:bodyPr>
          <a:lstStyle>
            <a:lvl1pPr lvl="0" marR="0" algn="l">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305" name="Google Shape;305;g20c73393f97_17_71"/>
          <p:cNvSpPr txBox="1"/>
          <p:nvPr>
            <p:ph idx="11" type="ftr"/>
          </p:nvPr>
        </p:nvSpPr>
        <p:spPr>
          <a:xfrm>
            <a:off x="3124200" y="4767265"/>
            <a:ext cx="2895600" cy="273844"/>
          </a:xfrm>
          <a:prstGeom prst="rect">
            <a:avLst/>
          </a:prstGeom>
          <a:noFill/>
          <a:ln>
            <a:noFill/>
          </a:ln>
        </p:spPr>
        <p:txBody>
          <a:bodyPr anchorCtr="0" anchor="ctr" bIns="68575" lIns="68575" spcFirstLastPara="1" rIns="68575" wrap="square" tIns="68575">
            <a:noAutofit/>
          </a:bodyPr>
          <a:lstStyle>
            <a:lvl1pPr lvl="0" marR="0" algn="ctr">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306" name="Google Shape;306;g20c73393f97_17_71"/>
          <p:cNvSpPr txBox="1"/>
          <p:nvPr>
            <p:ph idx="12" type="sldNum"/>
          </p:nvPr>
        </p:nvSpPr>
        <p:spPr>
          <a:xfrm>
            <a:off x="6553200" y="4767265"/>
            <a:ext cx="21336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ype="tx">
  <p:cSld name="TITLE_AND_BODY">
    <p:bg>
      <p:bgPr>
        <a:solidFill>
          <a:srgbClr val="003462"/>
        </a:solidFill>
      </p:bgPr>
    </p:bg>
    <p:spTree>
      <p:nvGrpSpPr>
        <p:cNvPr id="313" name="Shape 313"/>
        <p:cNvGrpSpPr/>
        <p:nvPr/>
      </p:nvGrpSpPr>
      <p:grpSpPr>
        <a:xfrm>
          <a:off x="0" y="0"/>
          <a:ext cx="0" cy="0"/>
          <a:chOff x="0" y="0"/>
          <a:chExt cx="0" cy="0"/>
        </a:xfrm>
      </p:grpSpPr>
      <p:sp>
        <p:nvSpPr>
          <p:cNvPr id="314" name="Google Shape;314;g20c73393f97_17_90"/>
          <p:cNvSpPr txBox="1"/>
          <p:nvPr>
            <p:ph type="title"/>
          </p:nvPr>
        </p:nvSpPr>
        <p:spPr>
          <a:xfrm>
            <a:off x="452436" y="1700213"/>
            <a:ext cx="8239127" cy="17430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FFFFFF"/>
              </a:buClr>
              <a:buSzPts val="4400"/>
              <a:buFont typeface="Helvetica Neue"/>
              <a:buNone/>
              <a:defRPr b="0" sz="4400">
                <a:solidFill>
                  <a:srgbClr val="FFFFFF"/>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5" name="Google Shape;315;g20c73393f97_17_90"/>
          <p:cNvSpPr txBox="1"/>
          <p:nvPr>
            <p:ph idx="12" type="sldNum"/>
          </p:nvPr>
        </p:nvSpPr>
        <p:spPr>
          <a:xfrm>
            <a:off x="4500563" y="4906963"/>
            <a:ext cx="138190" cy="140475"/>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sz="900">
              <a:latin typeface="Calibri"/>
              <a:ea typeface="Calibri"/>
              <a:cs typeface="Calibri"/>
              <a:sym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6" name="Shape 316"/>
        <p:cNvGrpSpPr/>
        <p:nvPr/>
      </p:nvGrpSpPr>
      <p:grpSpPr>
        <a:xfrm>
          <a:off x="0" y="0"/>
          <a:ext cx="0" cy="0"/>
          <a:chOff x="0" y="0"/>
          <a:chExt cx="0" cy="0"/>
        </a:xfrm>
      </p:grpSpPr>
      <p:sp>
        <p:nvSpPr>
          <p:cNvPr id="317" name="Google Shape;317;g20c73393f97_17_9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8" name="Google Shape;318;g20c73393f97_17_9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9" name="Google Shape;319;g20c73393f97_17_9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0" name="Shape 320"/>
        <p:cNvGrpSpPr/>
        <p:nvPr/>
      </p:nvGrpSpPr>
      <p:grpSpPr>
        <a:xfrm>
          <a:off x="0" y="0"/>
          <a:ext cx="0" cy="0"/>
          <a:chOff x="0" y="0"/>
          <a:chExt cx="0" cy="0"/>
        </a:xfrm>
      </p:grpSpPr>
      <p:sp>
        <p:nvSpPr>
          <p:cNvPr id="321" name="Google Shape;321;g20c73393f97_17_9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2" name="Google Shape;322;g20c73393f97_17_97"/>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23" name="Google Shape;323;g20c73393f97_17_9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4" name="Google Shape;324;g20c73393f97_17_9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5" name="Google Shape;325;g20c73393f97_17_9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6" name="Shape 326"/>
        <p:cNvGrpSpPr/>
        <p:nvPr/>
      </p:nvGrpSpPr>
      <p:grpSpPr>
        <a:xfrm>
          <a:off x="0" y="0"/>
          <a:ext cx="0" cy="0"/>
          <a:chOff x="0" y="0"/>
          <a:chExt cx="0" cy="0"/>
        </a:xfrm>
      </p:grpSpPr>
      <p:sp>
        <p:nvSpPr>
          <p:cNvPr id="327" name="Google Shape;327;g20c73393f97_17_10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8" name="Google Shape;328;g20c73393f97_17_10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9" name="Google Shape;329;g20c73393f97_17_10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0" name="Google Shape;330;g20c73393f97_17_10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1" name="Google Shape;331;g20c73393f97_17_10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2" name="Shape 332"/>
        <p:cNvGrpSpPr/>
        <p:nvPr/>
      </p:nvGrpSpPr>
      <p:grpSpPr>
        <a:xfrm>
          <a:off x="0" y="0"/>
          <a:ext cx="0" cy="0"/>
          <a:chOff x="0" y="0"/>
          <a:chExt cx="0" cy="0"/>
        </a:xfrm>
      </p:grpSpPr>
      <p:sp>
        <p:nvSpPr>
          <p:cNvPr id="333" name="Google Shape;333;g20c73393f97_17_109"/>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4" name="Google Shape;334;g20c73393f97_17_109"/>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335" name="Google Shape;335;g20c73393f97_17_10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6" name="Google Shape;336;g20c73393f97_17_10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7" name="Google Shape;337;g20c73393f97_17_10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7" name="Shape 47"/>
        <p:cNvGrpSpPr/>
        <p:nvPr/>
      </p:nvGrpSpPr>
      <p:grpSpPr>
        <a:xfrm>
          <a:off x="0" y="0"/>
          <a:ext cx="0" cy="0"/>
          <a:chOff x="0" y="0"/>
          <a:chExt cx="0" cy="0"/>
        </a:xfrm>
      </p:grpSpPr>
      <p:grpSp>
        <p:nvGrpSpPr>
          <p:cNvPr id="48" name="Google Shape;48;p25"/>
          <p:cNvGrpSpPr/>
          <p:nvPr/>
        </p:nvGrpSpPr>
        <p:grpSpPr>
          <a:xfrm>
            <a:off x="830392" y="4169130"/>
            <a:ext cx="745763" cy="45826"/>
            <a:chOff x="4580561" y="2589004"/>
            <a:chExt cx="1064464" cy="25200"/>
          </a:xfrm>
        </p:grpSpPr>
        <p:sp>
          <p:nvSpPr>
            <p:cNvPr id="49" name="Google Shape;49;p2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2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 name="Google Shape;51;p25"/>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52" name="Google Shape;52;p2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8" name="Shape 338"/>
        <p:cNvGrpSpPr/>
        <p:nvPr/>
      </p:nvGrpSpPr>
      <p:grpSpPr>
        <a:xfrm>
          <a:off x="0" y="0"/>
          <a:ext cx="0" cy="0"/>
          <a:chOff x="0" y="0"/>
          <a:chExt cx="0" cy="0"/>
        </a:xfrm>
      </p:grpSpPr>
      <p:sp>
        <p:nvSpPr>
          <p:cNvPr id="339" name="Google Shape;339;g20c73393f97_17_1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0" name="Google Shape;340;g20c73393f97_17_115"/>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1" name="Google Shape;341;g20c73393f97_17_115"/>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2" name="Google Shape;342;g20c73393f97_17_1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3" name="Google Shape;343;g20c73393f97_17_1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4" name="Google Shape;344;g20c73393f97_17_1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5" name="Shape 345"/>
        <p:cNvGrpSpPr/>
        <p:nvPr/>
      </p:nvGrpSpPr>
      <p:grpSpPr>
        <a:xfrm>
          <a:off x="0" y="0"/>
          <a:ext cx="0" cy="0"/>
          <a:chOff x="0" y="0"/>
          <a:chExt cx="0" cy="0"/>
        </a:xfrm>
      </p:grpSpPr>
      <p:sp>
        <p:nvSpPr>
          <p:cNvPr id="346" name="Google Shape;346;g20c73393f97_17_122"/>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7" name="Google Shape;347;g20c73393f97_17_122"/>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48" name="Google Shape;348;g20c73393f97_17_122"/>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9" name="Google Shape;349;g20c73393f97_17_122"/>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50" name="Google Shape;350;g20c73393f97_17_122"/>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1" name="Google Shape;351;g20c73393f97_17_1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2" name="Google Shape;352;g20c73393f97_17_1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3" name="Google Shape;353;g20c73393f97_17_1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4" name="Shape 354"/>
        <p:cNvGrpSpPr/>
        <p:nvPr/>
      </p:nvGrpSpPr>
      <p:grpSpPr>
        <a:xfrm>
          <a:off x="0" y="0"/>
          <a:ext cx="0" cy="0"/>
          <a:chOff x="0" y="0"/>
          <a:chExt cx="0" cy="0"/>
        </a:xfrm>
      </p:grpSpPr>
      <p:sp>
        <p:nvSpPr>
          <p:cNvPr id="355" name="Google Shape;355;g20c73393f97_17_13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6" name="Google Shape;356;g20c73393f97_17_1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7" name="Google Shape;357;g20c73393f97_17_1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8" name="Google Shape;358;g20c73393f97_17_1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9" name="Shape 359"/>
        <p:cNvGrpSpPr/>
        <p:nvPr/>
      </p:nvGrpSpPr>
      <p:grpSpPr>
        <a:xfrm>
          <a:off x="0" y="0"/>
          <a:ext cx="0" cy="0"/>
          <a:chOff x="0" y="0"/>
          <a:chExt cx="0" cy="0"/>
        </a:xfrm>
      </p:grpSpPr>
      <p:sp>
        <p:nvSpPr>
          <p:cNvPr id="360" name="Google Shape;360;g20c73393f97_17_136"/>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61" name="Google Shape;361;g20c73393f97_17_136"/>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62" name="Google Shape;362;g20c73393f97_17_136"/>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63" name="Google Shape;363;g20c73393f97_17_13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4" name="Google Shape;364;g20c73393f97_17_13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5" name="Google Shape;365;g20c73393f97_17_13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6" name="Shape 366"/>
        <p:cNvGrpSpPr/>
        <p:nvPr/>
      </p:nvGrpSpPr>
      <p:grpSpPr>
        <a:xfrm>
          <a:off x="0" y="0"/>
          <a:ext cx="0" cy="0"/>
          <a:chOff x="0" y="0"/>
          <a:chExt cx="0" cy="0"/>
        </a:xfrm>
      </p:grpSpPr>
      <p:sp>
        <p:nvSpPr>
          <p:cNvPr id="367" name="Google Shape;367;g20c73393f97_17_14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68" name="Google Shape;368;g20c73393f97_17_143"/>
          <p:cNvSpPr/>
          <p:nvPr>
            <p:ph idx="2" type="pic"/>
          </p:nvPr>
        </p:nvSpPr>
        <p:spPr>
          <a:xfrm>
            <a:off x="3887391" y="740569"/>
            <a:ext cx="4629150" cy="3655219"/>
          </a:xfrm>
          <a:prstGeom prst="rect">
            <a:avLst/>
          </a:prstGeom>
          <a:noFill/>
          <a:ln>
            <a:noFill/>
          </a:ln>
        </p:spPr>
      </p:sp>
      <p:sp>
        <p:nvSpPr>
          <p:cNvPr id="369" name="Google Shape;369;g20c73393f97_17_143"/>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70" name="Google Shape;370;g20c73393f97_17_14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1" name="Google Shape;371;g20c73393f97_17_14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2" name="Google Shape;372;g20c73393f97_17_14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3" name="Shape 373"/>
        <p:cNvGrpSpPr/>
        <p:nvPr/>
      </p:nvGrpSpPr>
      <p:grpSpPr>
        <a:xfrm>
          <a:off x="0" y="0"/>
          <a:ext cx="0" cy="0"/>
          <a:chOff x="0" y="0"/>
          <a:chExt cx="0" cy="0"/>
        </a:xfrm>
      </p:grpSpPr>
      <p:sp>
        <p:nvSpPr>
          <p:cNvPr id="374" name="Google Shape;374;g20c73393f97_17_15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5" name="Google Shape;375;g20c73393f97_17_150"/>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6" name="Google Shape;376;g20c73393f97_17_15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7" name="Google Shape;377;g20c73393f97_17_15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8" name="Google Shape;378;g20c73393f97_17_1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9" name="Shape 379"/>
        <p:cNvGrpSpPr/>
        <p:nvPr/>
      </p:nvGrpSpPr>
      <p:grpSpPr>
        <a:xfrm>
          <a:off x="0" y="0"/>
          <a:ext cx="0" cy="0"/>
          <a:chOff x="0" y="0"/>
          <a:chExt cx="0" cy="0"/>
        </a:xfrm>
      </p:grpSpPr>
      <p:sp>
        <p:nvSpPr>
          <p:cNvPr id="380" name="Google Shape;380;g20c73393f97_17_156"/>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1" name="Google Shape;381;g20c73393f97_17_156"/>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2" name="Google Shape;382;g20c73393f97_17_1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3" name="Google Shape;383;g20c73393f97_17_1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4" name="Google Shape;384;g20c73393f97_17_1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st of the slides">
  <p:cSld name="2_Rest of the slides">
    <p:spTree>
      <p:nvGrpSpPr>
        <p:cNvPr id="385" name="Shape 385"/>
        <p:cNvGrpSpPr/>
        <p:nvPr/>
      </p:nvGrpSpPr>
      <p:grpSpPr>
        <a:xfrm>
          <a:off x="0" y="0"/>
          <a:ext cx="0" cy="0"/>
          <a:chOff x="0" y="0"/>
          <a:chExt cx="0" cy="0"/>
        </a:xfrm>
      </p:grpSpPr>
      <p:sp>
        <p:nvSpPr>
          <p:cNvPr id="386" name="Google Shape;386;g20c73393f97_17_162"/>
          <p:cNvSpPr txBox="1"/>
          <p:nvPr>
            <p:ph type="title"/>
          </p:nvPr>
        </p:nvSpPr>
        <p:spPr>
          <a:xfrm>
            <a:off x="365125" y="190500"/>
            <a:ext cx="8413750" cy="332398"/>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rgbClr val="3F3F3F"/>
              </a:buClr>
              <a:buSzPts val="2400"/>
              <a:buFont typeface="Calibri"/>
              <a:buNone/>
              <a:defRPr b="1" sz="2400">
                <a:solidFill>
                  <a:srgbClr val="3F3F3F"/>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HOP">
  <p:cSld name="About HOP">
    <p:spTree>
      <p:nvGrpSpPr>
        <p:cNvPr id="387" name="Shape 387"/>
        <p:cNvGrpSpPr/>
        <p:nvPr/>
      </p:nvGrpSpPr>
      <p:grpSpPr>
        <a:xfrm>
          <a:off x="0" y="0"/>
          <a:ext cx="0" cy="0"/>
          <a:chOff x="0" y="0"/>
          <a:chExt cx="0" cy="0"/>
        </a:xfrm>
      </p:grpSpPr>
      <p:pic>
        <p:nvPicPr>
          <p:cNvPr descr="green-bokeh.jpg" id="388" name="Google Shape;388;g20c73393f97_17_164"/>
          <p:cNvPicPr preferRelativeResize="0"/>
          <p:nvPr/>
        </p:nvPicPr>
        <p:blipFill rotWithShape="1">
          <a:blip r:embed="rId2">
            <a:alphaModFix amt="31000"/>
          </a:blip>
          <a:srcRect b="0" l="0" r="-173" t="0"/>
          <a:stretch/>
        </p:blipFill>
        <p:spPr>
          <a:xfrm>
            <a:off x="0" y="2070677"/>
            <a:ext cx="9144000" cy="1238251"/>
          </a:xfrm>
          <a:prstGeom prst="rect">
            <a:avLst/>
          </a:prstGeom>
          <a:noFill/>
          <a:ln>
            <a:noFill/>
          </a:ln>
        </p:spPr>
      </p:pic>
      <p:sp>
        <p:nvSpPr>
          <p:cNvPr id="389" name="Google Shape;389;g20c73393f97_17_164"/>
          <p:cNvSpPr txBox="1"/>
          <p:nvPr/>
        </p:nvSpPr>
        <p:spPr>
          <a:xfrm>
            <a:off x="465669" y="324558"/>
            <a:ext cx="7936381" cy="62324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2300">
                <a:solidFill>
                  <a:srgbClr val="6AB42B"/>
                </a:solidFill>
                <a:latin typeface="Century Gothic"/>
                <a:ea typeface="Century Gothic"/>
                <a:cs typeface="Century Gothic"/>
                <a:sym typeface="Century Gothic"/>
              </a:rPr>
              <a:t>Health Outreach</a:t>
            </a:r>
            <a:r>
              <a:rPr b="1" lang="en" sz="2300">
                <a:solidFill>
                  <a:srgbClr val="6AB42B"/>
                </a:solidFill>
                <a:latin typeface="Century Gothic"/>
                <a:ea typeface="Century Gothic"/>
                <a:cs typeface="Century Gothic"/>
                <a:sym typeface="Century Gothic"/>
              </a:rPr>
              <a:t> Partners</a:t>
            </a:r>
            <a:br>
              <a:rPr b="1" lang="en" sz="2300">
                <a:solidFill>
                  <a:srgbClr val="6AB42B"/>
                </a:solidFill>
                <a:latin typeface="Century Gothic"/>
                <a:ea typeface="Century Gothic"/>
                <a:cs typeface="Century Gothic"/>
                <a:sym typeface="Century Gothic"/>
              </a:rPr>
            </a:br>
            <a:r>
              <a:rPr b="1" lang="en" sz="1400">
                <a:solidFill>
                  <a:srgbClr val="954992"/>
                </a:solidFill>
                <a:latin typeface="Century Gothic"/>
                <a:ea typeface="Century Gothic"/>
                <a:cs typeface="Century Gothic"/>
                <a:sym typeface="Century Gothic"/>
              </a:rPr>
              <a:t>WWW.OUTREACH-PARTNERS.ORG </a:t>
            </a:r>
            <a:endParaRPr sz="1100"/>
          </a:p>
        </p:txBody>
      </p:sp>
      <p:sp>
        <p:nvSpPr>
          <p:cNvPr id="390" name="Google Shape;390;g20c73393f97_17_164"/>
          <p:cNvSpPr txBox="1"/>
          <p:nvPr/>
        </p:nvSpPr>
        <p:spPr>
          <a:xfrm>
            <a:off x="465667" y="1428751"/>
            <a:ext cx="7836353" cy="27699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404040"/>
              </a:buClr>
              <a:buSzPts val="1400"/>
              <a:buFont typeface="Century Gothic"/>
              <a:buNone/>
            </a:pPr>
            <a:r>
              <a:rPr b="1" lang="en" sz="1400">
                <a:solidFill>
                  <a:srgbClr val="404040"/>
                </a:solidFill>
                <a:latin typeface="Century Gothic"/>
                <a:ea typeface="Century Gothic"/>
                <a:cs typeface="Century Gothic"/>
                <a:sym typeface="Century Gothic"/>
              </a:rPr>
              <a:t>WE SUPPORT HEALTH OUTREACH PROGRAMS </a:t>
            </a:r>
            <a:r>
              <a:rPr lang="en" sz="1100">
                <a:solidFill>
                  <a:srgbClr val="404040"/>
                </a:solidFill>
                <a:latin typeface="Century Gothic"/>
                <a:ea typeface="Century Gothic"/>
                <a:cs typeface="Century Gothic"/>
                <a:sym typeface="Century Gothic"/>
              </a:rPr>
              <a:t>by providing training, consultation, and timely resources.</a:t>
            </a:r>
            <a:endParaRPr sz="1100"/>
          </a:p>
        </p:txBody>
      </p:sp>
      <p:sp>
        <p:nvSpPr>
          <p:cNvPr id="391" name="Google Shape;391;g20c73393f97_17_164"/>
          <p:cNvSpPr txBox="1"/>
          <p:nvPr/>
        </p:nvSpPr>
        <p:spPr>
          <a:xfrm>
            <a:off x="465668" y="2165926"/>
            <a:ext cx="7836353" cy="60016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954992"/>
              </a:buClr>
              <a:buSzPts val="1400"/>
              <a:buFont typeface="Century Gothic"/>
              <a:buNone/>
            </a:pPr>
            <a:r>
              <a:rPr b="1" i="0" lang="en" sz="1400" u="none" cap="none" strike="noStrike">
                <a:solidFill>
                  <a:srgbClr val="954992"/>
                </a:solidFill>
                <a:latin typeface="Century Gothic"/>
                <a:ea typeface="Century Gothic"/>
                <a:cs typeface="Century Gothic"/>
                <a:sym typeface="Century Gothic"/>
              </a:rPr>
              <a:t>OUR MISSION </a:t>
            </a:r>
            <a:r>
              <a:rPr b="1" i="0" lang="en" sz="1400" u="none" cap="none" strike="noStrike">
                <a:solidFill>
                  <a:srgbClr val="404040"/>
                </a:solidFill>
                <a:latin typeface="Century Gothic"/>
                <a:ea typeface="Century Gothic"/>
                <a:cs typeface="Century Gothic"/>
                <a:sym typeface="Century Gothic"/>
              </a:rPr>
              <a:t>IS TO BUILD STRONG, EFFECTIVE, AND SUSTAINABLE HEALTH OUTREACH MODELS</a:t>
            </a:r>
            <a:r>
              <a:rPr b="0" i="0" lang="en" sz="1400" u="none" cap="none" strike="noStrike">
                <a:solidFill>
                  <a:srgbClr val="404040"/>
                </a:solidFill>
                <a:latin typeface="Century Gothic"/>
                <a:ea typeface="Century Gothic"/>
                <a:cs typeface="Century Gothic"/>
                <a:sym typeface="Century Gothic"/>
              </a:rPr>
              <a:t> </a:t>
            </a:r>
            <a:r>
              <a:rPr b="0" i="0" lang="en" sz="1100" u="none" cap="none" strike="noStrike">
                <a:solidFill>
                  <a:srgbClr val="404040"/>
                </a:solidFill>
                <a:latin typeface="Century Gothic"/>
                <a:ea typeface="Century Gothic"/>
                <a:cs typeface="Century Gothic"/>
                <a:sym typeface="Century Gothic"/>
              </a:rPr>
              <a:t>by partnering with local community-based organizations across the country in order to improve the quality of life of low-income, vulnerable and underserved populations.</a:t>
            </a:r>
            <a:endParaRPr sz="1100"/>
          </a:p>
        </p:txBody>
      </p:sp>
      <p:sp>
        <p:nvSpPr>
          <p:cNvPr id="392" name="Google Shape;392;g20c73393f97_17_164"/>
          <p:cNvSpPr txBox="1"/>
          <p:nvPr/>
        </p:nvSpPr>
        <p:spPr>
          <a:xfrm>
            <a:off x="465668" y="3385127"/>
            <a:ext cx="7836353" cy="43858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404040"/>
              </a:buClr>
              <a:buSzPts val="1400"/>
              <a:buFont typeface="Century Gothic"/>
              <a:buNone/>
            </a:pPr>
            <a:r>
              <a:rPr b="1" i="0" lang="en" sz="1400" u="none" cap="none" strike="noStrike">
                <a:solidFill>
                  <a:srgbClr val="404040"/>
                </a:solidFill>
                <a:latin typeface="Century Gothic"/>
                <a:ea typeface="Century Gothic"/>
                <a:cs typeface="Century Gothic"/>
                <a:sym typeface="Century Gothic"/>
              </a:rPr>
              <a:t>WE SERVE </a:t>
            </a:r>
            <a:r>
              <a:rPr b="0" i="0" lang="en" sz="1100" u="none" cap="none" strike="noStrike">
                <a:solidFill>
                  <a:srgbClr val="404040"/>
                </a:solidFill>
                <a:latin typeface="Century Gothic"/>
                <a:ea typeface="Century Gothic"/>
                <a:cs typeface="Century Gothic"/>
                <a:sym typeface="Century Gothic"/>
              </a:rPr>
              <a:t>Community Health Centers, Primary Care Associations, and </a:t>
            </a:r>
            <a:endParaRPr sz="1100"/>
          </a:p>
          <a:p>
            <a:pPr indent="0" lvl="0" marL="0" marR="0" rtl="0" algn="l">
              <a:lnSpc>
                <a:spcPct val="100000"/>
              </a:lnSpc>
              <a:spcBef>
                <a:spcPts val="0"/>
              </a:spcBef>
              <a:spcAft>
                <a:spcPts val="0"/>
              </a:spcAft>
              <a:buClr>
                <a:srgbClr val="404040"/>
              </a:buClr>
              <a:buSzPts val="1100"/>
              <a:buFont typeface="Century Gothic"/>
              <a:buNone/>
            </a:pPr>
            <a:r>
              <a:rPr b="0" i="0" lang="en" sz="1100" u="none" cap="none" strike="noStrike">
                <a:solidFill>
                  <a:srgbClr val="404040"/>
                </a:solidFill>
                <a:latin typeface="Century Gothic"/>
                <a:ea typeface="Century Gothic"/>
                <a:cs typeface="Century Gothic"/>
                <a:sym typeface="Century Gothic"/>
              </a:rPr>
              <a:t>Safety-net Health Organization</a:t>
            </a:r>
            <a:endParaRPr sz="1100"/>
          </a:p>
        </p:txBody>
      </p:sp>
    </p:spTree>
  </p:cSld>
  <p:clrMapOvr>
    <a:masterClrMapping/>
  </p:clrMapOvr>
  <p:transition spd="slow">
    <p:push/>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393" name="Shape 393"/>
        <p:cNvGrpSpPr/>
        <p:nvPr/>
      </p:nvGrpSpPr>
      <p:grpSpPr>
        <a:xfrm>
          <a:off x="0" y="0"/>
          <a:ext cx="0" cy="0"/>
          <a:chOff x="0" y="0"/>
          <a:chExt cx="0" cy="0"/>
        </a:xfrm>
      </p:grpSpPr>
      <p:sp>
        <p:nvSpPr>
          <p:cNvPr id="394" name="Google Shape;394;g20c73393f97_17_170"/>
          <p:cNvSpPr txBox="1"/>
          <p:nvPr>
            <p:ph idx="1" type="body"/>
          </p:nvPr>
        </p:nvSpPr>
        <p:spPr>
          <a:xfrm>
            <a:off x="452438" y="842963"/>
            <a:ext cx="3667125" cy="350542"/>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0"/>
              </a:spcBef>
              <a:spcAft>
                <a:spcPts val="0"/>
              </a:spcAft>
              <a:buClr>
                <a:schemeClr val="dk1"/>
              </a:buClr>
              <a:buSzPts val="2100"/>
              <a:buNone/>
              <a:defRPr b="1" sz="2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5" name="Google Shape;395;g20c73393f97_17_170"/>
          <p:cNvSpPr txBox="1"/>
          <p:nvPr>
            <p:ph idx="2" type="body"/>
          </p:nvPr>
        </p:nvSpPr>
        <p:spPr>
          <a:xfrm>
            <a:off x="452438" y="1593189"/>
            <a:ext cx="3667125" cy="3096236"/>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6" name="Google Shape;396;g20c73393f97_17_170"/>
          <p:cNvSpPr/>
          <p:nvPr>
            <p:ph idx="3" type="pic"/>
          </p:nvPr>
        </p:nvSpPr>
        <p:spPr>
          <a:xfrm>
            <a:off x="3162300" y="473943"/>
            <a:ext cx="6318755" cy="4195577"/>
          </a:xfrm>
          <a:prstGeom prst="rect">
            <a:avLst/>
          </a:prstGeom>
          <a:noFill/>
          <a:ln>
            <a:noFill/>
          </a:ln>
        </p:spPr>
      </p:sp>
      <p:sp>
        <p:nvSpPr>
          <p:cNvPr id="397" name="Google Shape;397;g20c73393f97_17_170"/>
          <p:cNvSpPr txBox="1"/>
          <p:nvPr>
            <p:ph type="title"/>
          </p:nvPr>
        </p:nvSpPr>
        <p:spPr>
          <a:xfrm>
            <a:off x="452438" y="357188"/>
            <a:ext cx="3667125" cy="53816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8" name="Google Shape;398;g20c73393f97_17_17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888888"/>
                </a:solidFill>
              </a:defRPr>
            </a:lvl1pPr>
            <a:lvl2pPr indent="0" lvl="1" marL="0" algn="r">
              <a:spcBef>
                <a:spcPts val="0"/>
              </a:spcBef>
              <a:buNone/>
              <a:defRPr sz="900">
                <a:solidFill>
                  <a:srgbClr val="888888"/>
                </a:solidFill>
              </a:defRPr>
            </a:lvl2pPr>
            <a:lvl3pPr indent="0" lvl="2" marL="0" algn="r">
              <a:spcBef>
                <a:spcPts val="0"/>
              </a:spcBef>
              <a:buNone/>
              <a:defRPr sz="900">
                <a:solidFill>
                  <a:srgbClr val="888888"/>
                </a:solidFill>
              </a:defRPr>
            </a:lvl3pPr>
            <a:lvl4pPr indent="0" lvl="3" marL="0" algn="r">
              <a:spcBef>
                <a:spcPts val="0"/>
              </a:spcBef>
              <a:buNone/>
              <a:defRPr sz="900">
                <a:solidFill>
                  <a:srgbClr val="888888"/>
                </a:solidFill>
              </a:defRPr>
            </a:lvl4pPr>
            <a:lvl5pPr indent="0" lvl="4" marL="0" algn="r">
              <a:spcBef>
                <a:spcPts val="0"/>
              </a:spcBef>
              <a:buNone/>
              <a:defRPr sz="900">
                <a:solidFill>
                  <a:srgbClr val="888888"/>
                </a:solidFill>
              </a:defRPr>
            </a:lvl5pPr>
            <a:lvl6pPr indent="0" lvl="5" marL="0" algn="r">
              <a:spcBef>
                <a:spcPts val="0"/>
              </a:spcBef>
              <a:buNone/>
              <a:defRPr sz="900">
                <a:solidFill>
                  <a:srgbClr val="888888"/>
                </a:solidFill>
              </a:defRPr>
            </a:lvl6pPr>
            <a:lvl7pPr indent="0" lvl="6" marL="0" algn="r">
              <a:spcBef>
                <a:spcPts val="0"/>
              </a:spcBef>
              <a:buNone/>
              <a:defRPr sz="900">
                <a:solidFill>
                  <a:srgbClr val="888888"/>
                </a:solidFill>
              </a:defRPr>
            </a:lvl7pPr>
            <a:lvl8pPr indent="0" lvl="7" marL="0" algn="r">
              <a:spcBef>
                <a:spcPts val="0"/>
              </a:spcBef>
              <a:buNone/>
              <a:defRPr sz="900">
                <a:solidFill>
                  <a:srgbClr val="888888"/>
                </a:solidFill>
              </a:defRPr>
            </a:lvl8pPr>
            <a:lvl9pPr indent="0" lvl="8" marL="0" algn="r">
              <a:spcBef>
                <a:spcPts val="0"/>
              </a:spcBef>
              <a:buNone/>
              <a:defRPr sz="900">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26"/>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 name="Google Shape;55;p26"/>
          <p:cNvGrpSpPr/>
          <p:nvPr/>
        </p:nvGrpSpPr>
        <p:grpSpPr>
          <a:xfrm>
            <a:off x="830392" y="1191256"/>
            <a:ext cx="745763" cy="45826"/>
            <a:chOff x="4580561" y="2589004"/>
            <a:chExt cx="1064464" cy="25200"/>
          </a:xfrm>
        </p:grpSpPr>
        <p:sp>
          <p:nvSpPr>
            <p:cNvPr id="56" name="Google Shape;56;p2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2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 name="Google Shape;58;p26"/>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59" name="Google Shape;59;p26"/>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60" name="Google Shape;60;p26"/>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1" name="Google Shape;61;p2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2" name="Shape 62"/>
        <p:cNvGrpSpPr/>
        <p:nvPr/>
      </p:nvGrpSpPr>
      <p:grpSpPr>
        <a:xfrm>
          <a:off x="0" y="0"/>
          <a:ext cx="0" cy="0"/>
          <a:chOff x="0" y="0"/>
          <a:chExt cx="0" cy="0"/>
        </a:xfrm>
      </p:grpSpPr>
      <p:grpSp>
        <p:nvGrpSpPr>
          <p:cNvPr id="63" name="Google Shape;63;p27"/>
          <p:cNvGrpSpPr/>
          <p:nvPr/>
        </p:nvGrpSpPr>
        <p:grpSpPr>
          <a:xfrm>
            <a:off x="830392" y="4169130"/>
            <a:ext cx="745763" cy="45826"/>
            <a:chOff x="4580561" y="2589004"/>
            <a:chExt cx="1064464" cy="25200"/>
          </a:xfrm>
        </p:grpSpPr>
        <p:sp>
          <p:nvSpPr>
            <p:cNvPr id="64" name="Google Shape;64;p2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2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 name="Google Shape;66;p27"/>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67" name="Google Shape;67;p27"/>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68" name="Google Shape;68;p2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Diagram or Organization Chart" type="dgm">
  <p:cSld name="DIAGRAM">
    <p:spTree>
      <p:nvGrpSpPr>
        <p:cNvPr id="69" name="Shape 69"/>
        <p:cNvGrpSpPr/>
        <p:nvPr/>
      </p:nvGrpSpPr>
      <p:grpSpPr>
        <a:xfrm>
          <a:off x="0" y="0"/>
          <a:ext cx="0" cy="0"/>
          <a:chOff x="0" y="0"/>
          <a:chExt cx="0" cy="0"/>
        </a:xfrm>
      </p:grpSpPr>
      <p:sp>
        <p:nvSpPr>
          <p:cNvPr id="70" name="Google Shape;70;p28"/>
          <p:cNvSpPr txBox="1"/>
          <p:nvPr>
            <p:ph type="title"/>
          </p:nvPr>
        </p:nvSpPr>
        <p:spPr>
          <a:xfrm>
            <a:off x="2032000" y="228600"/>
            <a:ext cx="6426200" cy="857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1" name="Google Shape;71;p28"/>
          <p:cNvSpPr/>
          <p:nvPr>
            <p:ph idx="2" type="dgm"/>
          </p:nvPr>
        </p:nvSpPr>
        <p:spPr>
          <a:xfrm>
            <a:off x="2032000" y="1485900"/>
            <a:ext cx="6426200" cy="3086100"/>
          </a:xfrm>
          <a:prstGeom prst="rect">
            <a:avLst/>
          </a:prstGeom>
          <a:noFill/>
          <a:ln>
            <a:noFill/>
          </a:ln>
        </p:spPr>
        <p:txBody>
          <a:bodyPr anchorCtr="0" anchor="t" bIns="45700" lIns="91425" spcFirstLastPara="1" rIns="91425" wrap="square" tIns="45700">
            <a:noAutofit/>
          </a:bodyPr>
          <a:lstStyle>
            <a:lvl1pPr lvl="0" marR="0" rtl="0" algn="l">
              <a:lnSpc>
                <a:spcPct val="115000"/>
              </a:lnSpc>
              <a:spcBef>
                <a:spcPts val="480"/>
              </a:spcBef>
              <a:spcAft>
                <a:spcPts val="0"/>
              </a:spcAft>
              <a:buClr>
                <a:schemeClr val="dk1"/>
              </a:buClr>
              <a:buSzPts val="3200"/>
              <a:buFont typeface="Arial"/>
              <a:buChar char="•"/>
              <a:defRPr b="0" i="0" sz="2400" u="none" cap="none" strike="noStrike">
                <a:solidFill>
                  <a:schemeClr val="dk1"/>
                </a:solidFill>
                <a:latin typeface="Calibri"/>
                <a:ea typeface="Calibri"/>
                <a:cs typeface="Calibri"/>
                <a:sym typeface="Calibri"/>
              </a:defRPr>
            </a:lvl1pPr>
            <a:lvl2pPr lvl="1" marR="0" rtl="0" algn="l">
              <a:lnSpc>
                <a:spcPct val="115000"/>
              </a:lnSpc>
              <a:spcBef>
                <a:spcPts val="420"/>
              </a:spcBef>
              <a:spcAft>
                <a:spcPts val="0"/>
              </a:spcAft>
              <a:buClr>
                <a:schemeClr val="dk1"/>
              </a:buClr>
              <a:buSzPts val="2800"/>
              <a:buFont typeface="Arial"/>
              <a:buChar char="–"/>
              <a:defRPr b="0" i="0" sz="2100" u="none" cap="none" strike="noStrike">
                <a:solidFill>
                  <a:schemeClr val="dk1"/>
                </a:solidFill>
                <a:latin typeface="Calibri"/>
                <a:ea typeface="Calibri"/>
                <a:cs typeface="Calibri"/>
                <a:sym typeface="Calibri"/>
              </a:defRPr>
            </a:lvl2pPr>
            <a:lvl3pPr lvl="2" marR="0" rtl="0" algn="l">
              <a:lnSpc>
                <a:spcPct val="115000"/>
              </a:lnSpc>
              <a:spcBef>
                <a:spcPts val="360"/>
              </a:spcBef>
              <a:spcAft>
                <a:spcPts val="0"/>
              </a:spcAft>
              <a:buClr>
                <a:schemeClr val="dk1"/>
              </a:buClr>
              <a:buSzPts val="2400"/>
              <a:buFont typeface="Arial"/>
              <a:buChar char="•"/>
              <a:defRPr b="0" i="0" sz="1800" u="none" cap="none" strike="noStrike">
                <a:solidFill>
                  <a:schemeClr val="dk1"/>
                </a:solidFill>
                <a:latin typeface="Calibri"/>
                <a:ea typeface="Calibri"/>
                <a:cs typeface="Calibri"/>
                <a:sym typeface="Calibri"/>
              </a:defRPr>
            </a:lvl3pPr>
            <a:lvl4pPr lvl="3" marR="0" rtl="0" algn="l">
              <a:lnSpc>
                <a:spcPct val="115000"/>
              </a:lnSpc>
              <a:spcBef>
                <a:spcPts val="300"/>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4pPr>
            <a:lvl5pPr lvl="4" marR="0" rtl="0" algn="l">
              <a:lnSpc>
                <a:spcPct val="115000"/>
              </a:lnSpc>
              <a:spcBef>
                <a:spcPts val="300"/>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5pPr>
            <a:lvl6pPr lvl="5" marR="0" rtl="0" algn="l">
              <a:lnSpc>
                <a:spcPct val="115000"/>
              </a:lnSpc>
              <a:spcBef>
                <a:spcPts val="300"/>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6pPr>
            <a:lvl7pPr lvl="6" marR="0" rtl="0" algn="l">
              <a:lnSpc>
                <a:spcPct val="115000"/>
              </a:lnSpc>
              <a:spcBef>
                <a:spcPts val="300"/>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7pPr>
            <a:lvl8pPr lvl="7" marR="0" rtl="0" algn="l">
              <a:lnSpc>
                <a:spcPct val="115000"/>
              </a:lnSpc>
              <a:spcBef>
                <a:spcPts val="300"/>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8pPr>
            <a:lvl9pPr lvl="8" marR="0" rtl="0" algn="l">
              <a:lnSpc>
                <a:spcPct val="115000"/>
              </a:lnSpc>
              <a:spcBef>
                <a:spcPts val="300"/>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6" Type="http://schemas.openxmlformats.org/officeDocument/2006/relationships/theme" Target="../theme/theme5.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theme" Target="../theme/theme6.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14.png"/><Relationship Id="rId2" Type="http://schemas.openxmlformats.org/officeDocument/2006/relationships/slideLayout" Target="../slideLayouts/slideLayout30.xml"/><Relationship Id="rId3" Type="http://schemas.openxmlformats.org/officeDocument/2006/relationships/theme" Target="../theme/theme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theme" Target="../theme/theme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3.xml"/><Relationship Id="rId10" Type="http://schemas.openxmlformats.org/officeDocument/2006/relationships/slideLayout" Target="../slideLayouts/slideLayout52.xml"/><Relationship Id="rId13" Type="http://schemas.openxmlformats.org/officeDocument/2006/relationships/theme" Target="../theme/theme7.xml"/><Relationship Id="rId12" Type="http://schemas.openxmlformats.org/officeDocument/2006/relationships/slideLayout" Target="../slideLayouts/slideLayout5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6" Type="http://schemas.openxmlformats.org/officeDocument/2006/relationships/theme" Target="../theme/theme1.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7" name="Google Shape;7;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1"/>
              </a:buClr>
              <a:buSzPts val="1300"/>
              <a:buFont typeface="Lato"/>
              <a:buChar char="●"/>
              <a:defRPr b="0" i="0" sz="1300" u="none" cap="none" strike="noStrike">
                <a:solidFill>
                  <a:schemeClr val="dk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1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 name="Shape 77"/>
        <p:cNvGrpSpPr/>
        <p:nvPr/>
      </p:nvGrpSpPr>
      <p:grpSpPr>
        <a:xfrm>
          <a:off x="0" y="0"/>
          <a:ext cx="0" cy="0"/>
          <a:chOff x="0" y="0"/>
          <a:chExt cx="0" cy="0"/>
        </a:xfrm>
      </p:grpSpPr>
      <p:sp>
        <p:nvSpPr>
          <p:cNvPr id="78" name="Google Shape;78;g1e9fa2b17b9_0_206"/>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9pPr>
          </a:lstStyle>
          <a:p/>
        </p:txBody>
      </p:sp>
      <p:sp>
        <p:nvSpPr>
          <p:cNvPr id="79" name="Google Shape;79;g1e9fa2b17b9_0_206"/>
          <p:cNvSpPr txBox="1"/>
          <p:nvPr>
            <p:ph idx="1" type="body"/>
          </p:nvPr>
        </p:nvSpPr>
        <p:spPr>
          <a:xfrm>
            <a:off x="457200" y="1200151"/>
            <a:ext cx="8229600" cy="3394500"/>
          </a:xfrm>
          <a:prstGeom prst="rect">
            <a:avLst/>
          </a:prstGeom>
          <a:noFill/>
          <a:ln>
            <a:noFill/>
          </a:ln>
        </p:spPr>
        <p:txBody>
          <a:bodyPr anchorCtr="0" anchor="t" bIns="34275" lIns="68575" spcFirstLastPara="1" rIns="68575" wrap="square" tIns="34275">
            <a:noAutofit/>
          </a:bodyPr>
          <a:lstStyle>
            <a:lvl1pPr indent="-381000" lvl="0" marL="4572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pic>
        <p:nvPicPr>
          <p:cNvPr descr="A picture containing photo, food, refrigerator, different&#10;&#10;Description automatically generated" id="138" name="Google Shape;138;g20130691737_0_24"/>
          <p:cNvPicPr preferRelativeResize="0"/>
          <p:nvPr/>
        </p:nvPicPr>
        <p:blipFill rotWithShape="1">
          <a:blip r:embed="rId1">
            <a:alphaModFix/>
          </a:blip>
          <a:srcRect b="0" l="0" r="0" t="0"/>
          <a:stretch/>
        </p:blipFill>
        <p:spPr>
          <a:xfrm>
            <a:off x="0" y="0"/>
            <a:ext cx="9143999" cy="514475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8" r:id="rId2"/>
    <p:sldLayoutId id="214748367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200"/>
        </a:solidFill>
      </p:bgPr>
    </p:bg>
    <p:spTree>
      <p:nvGrpSpPr>
        <p:cNvPr id="147" name="Shape 147"/>
        <p:cNvGrpSpPr/>
        <p:nvPr/>
      </p:nvGrpSpPr>
      <p:grpSpPr>
        <a:xfrm>
          <a:off x="0" y="0"/>
          <a:ext cx="0" cy="0"/>
          <a:chOff x="0" y="0"/>
          <a:chExt cx="0" cy="0"/>
        </a:xfrm>
      </p:grpSpPr>
      <p:sp>
        <p:nvSpPr>
          <p:cNvPr id="148" name="Google Shape;148;g20130691737_0_93"/>
          <p:cNvSpPr/>
          <p:nvPr/>
        </p:nvSpPr>
        <p:spPr>
          <a:xfrm>
            <a:off x="194310" y="188595"/>
            <a:ext cx="8755500" cy="472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icture containing flower&#10;&#10;Description automatically generated" id="149" name="Google Shape;149;g20130691737_0_93"/>
          <p:cNvPicPr preferRelativeResize="0"/>
          <p:nvPr/>
        </p:nvPicPr>
        <p:blipFill rotWithShape="1">
          <a:blip r:embed="rId1">
            <a:alphaModFix/>
          </a:blip>
          <a:srcRect b="0" l="0" r="0" t="0"/>
          <a:stretch/>
        </p:blipFill>
        <p:spPr>
          <a:xfrm>
            <a:off x="0" y="-702945"/>
            <a:ext cx="9144003" cy="584644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sp>
        <p:nvSpPr>
          <p:cNvPr id="152" name="Google Shape;152;g20c73393f97_2_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53" name="Google Shape;153;g20c73393f97_2_0"/>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54" name="Google Shape;154;g20c73393f97_2_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5" name="Google Shape;155;g20c73393f97_2_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6" name="Google Shape;156;g20c73393f97_2_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g20c73393f97_17_0"/>
          <p:cNvSpPr txBox="1"/>
          <p:nvPr>
            <p:ph type="title"/>
          </p:nvPr>
        </p:nvSpPr>
        <p:spPr>
          <a:xfrm>
            <a:off x="457200" y="205978"/>
            <a:ext cx="8229600" cy="85725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32" name="Google Shape;232;g20c73393f97_17_0"/>
          <p:cNvSpPr txBox="1"/>
          <p:nvPr>
            <p:ph idx="1" type="body"/>
          </p:nvPr>
        </p:nvSpPr>
        <p:spPr>
          <a:xfrm>
            <a:off x="457200" y="1200152"/>
            <a:ext cx="8229600" cy="3394472"/>
          </a:xfrm>
          <a:prstGeom prst="rect">
            <a:avLst/>
          </a:prstGeom>
          <a:noFill/>
          <a:ln>
            <a:noFill/>
          </a:ln>
        </p:spPr>
        <p:txBody>
          <a:bodyPr anchorCtr="0" anchor="t" bIns="68575" lIns="68575" spcFirstLastPara="1" rIns="68575" wrap="square" tIns="68575">
            <a:noAutofit/>
          </a:bodyPr>
          <a:lstStyle>
            <a:lvl1pPr indent="-381000" lvl="0" marL="4572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33" name="Google Shape;233;g20c73393f97_17_0"/>
          <p:cNvSpPr txBox="1"/>
          <p:nvPr>
            <p:ph idx="10" type="dt"/>
          </p:nvPr>
        </p:nvSpPr>
        <p:spPr>
          <a:xfrm>
            <a:off x="457200" y="4767265"/>
            <a:ext cx="2133600" cy="273844"/>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34" name="Google Shape;234;g20c73393f97_17_0"/>
          <p:cNvSpPr txBox="1"/>
          <p:nvPr>
            <p:ph idx="11" type="ftr"/>
          </p:nvPr>
        </p:nvSpPr>
        <p:spPr>
          <a:xfrm>
            <a:off x="3124200" y="4767265"/>
            <a:ext cx="2895600" cy="273844"/>
          </a:xfrm>
          <a:prstGeom prst="rect">
            <a:avLst/>
          </a:prstGeom>
          <a:noFill/>
          <a:ln>
            <a:noFill/>
          </a:ln>
        </p:spPr>
        <p:txBody>
          <a:bodyPr anchorCtr="0" anchor="ctr" bIns="68575" lIns="68575" spcFirstLastPara="1" rIns="68575" wrap="square" tIns="68575">
            <a:noAutofit/>
          </a:bodyPr>
          <a:lstStyle>
            <a:lvl1pPr lvl="0" marR="0" rtl="0" algn="ctr">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35" name="Google Shape;235;g20c73393f97_17_0"/>
          <p:cNvSpPr txBox="1"/>
          <p:nvPr>
            <p:ph idx="12" type="sldNum"/>
          </p:nvPr>
        </p:nvSpPr>
        <p:spPr>
          <a:xfrm>
            <a:off x="6553200" y="4767265"/>
            <a:ext cx="21336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sp>
        <p:nvSpPr>
          <p:cNvPr id="308" name="Google Shape;308;g20c73393f97_17_8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09" name="Google Shape;309;g20c73393f97_17_8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10" name="Google Shape;310;g20c73393f97_17_8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11" name="Google Shape;311;g20c73393f97_17_8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12" name="Google Shape;312;g20c73393f97_17_8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7.jpg"/><Relationship Id="rId7" Type="http://schemas.openxmlformats.org/officeDocument/2006/relationships/image" Target="../media/image6.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hyperlink" Target="https://bphc.hrsa.gov/about/what-is-a-health-center/index.html" TargetMode="External"/></Relationships>
</file>

<file path=ppt/slides/_rels/slide11.xml.rels><?xml version="1.0" encoding="UTF-8" standalone="yes"?><Relationships xmlns="http://schemas.openxmlformats.org/package/2006/relationships"><Relationship Id="rId11" Type="http://schemas.openxmlformats.org/officeDocument/2006/relationships/hyperlink" Target="http://www.ncfh.org/farmworker-health-network.html" TargetMode="External"/><Relationship Id="rId10" Type="http://schemas.openxmlformats.org/officeDocument/2006/relationships/hyperlink" Target="http://www.ncfh.org/farmworker-health-network.html" TargetMode="External"/><Relationship Id="rId13" Type="http://schemas.openxmlformats.org/officeDocument/2006/relationships/image" Target="../media/image9.png"/><Relationship Id="rId12"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7.jpg"/><Relationship Id="rId9" Type="http://schemas.openxmlformats.org/officeDocument/2006/relationships/hyperlink" Target="http://www.ncfh.org/farmworker-health-network.html" TargetMode="External"/><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33.png"/><Relationship Id="rId8" Type="http://schemas.openxmlformats.org/officeDocument/2006/relationships/hyperlink" Target="http://www.ncfh.org/farmworker-health-network.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4.jp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 Id="rId3" Type="http://schemas.openxmlformats.org/officeDocument/2006/relationships/hyperlink" Target="https://mhpsalud.org/portfolio/diabetes-control-education-management-guide-for-community-health-workers/" TargetMode="External"/><Relationship Id="rId4" Type="http://schemas.openxmlformats.org/officeDocument/2006/relationships/hyperlink" Target="https://mhpsalud.org/portfolio/diabetes-control-education-management-guide-for-community-health-workers/" TargetMode="External"/><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hyperlink" Target="mailto:mogarcia@mhpsalud.org" TargetMode="Externa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48.png"/><Relationship Id="rId6"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ww.farmworkerjustice.org" TargetMode="External"/><Relationship Id="rId4" Type="http://schemas.openxmlformats.org/officeDocument/2006/relationships/hyperlink" Target="https://www.youtube.com/@farmworkerjusticeyoutubech1786" TargetMode="External"/><Relationship Id="rId5" Type="http://schemas.openxmlformats.org/officeDocument/2006/relationships/hyperlink" Target="mailto:aguild@farmworkerjustice.org" TargetMode="External"/></Relationships>
</file>

<file path=ppt/slides/_rels/slide2.xml.rels><?xml version="1.0" encoding="UTF-8" standalone="yes"?><Relationships xmlns="http://schemas.openxmlformats.org/package/2006/relationships"><Relationship Id="rId11" Type="http://schemas.openxmlformats.org/officeDocument/2006/relationships/image" Target="../media/image11.jpg"/><Relationship Id="rId10" Type="http://schemas.openxmlformats.org/officeDocument/2006/relationships/image" Target="../media/image61.jpg"/><Relationship Id="rId12"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mailto:mreiter@farmworkerjustice.org" TargetMode="External"/><Relationship Id="rId4" Type="http://schemas.openxmlformats.org/officeDocument/2006/relationships/hyperlink" Target="mailto:hmesa@mhpsalud.org" TargetMode="External"/><Relationship Id="rId9" Type="http://schemas.openxmlformats.org/officeDocument/2006/relationships/image" Target="../media/image101.jpg"/><Relationship Id="rId5" Type="http://schemas.openxmlformats.org/officeDocument/2006/relationships/hyperlink" Target="mailto:jhopewell@migrantclinician.org" TargetMode="External"/><Relationship Id="rId6" Type="http://schemas.openxmlformats.org/officeDocument/2006/relationships/image" Target="../media/image13.jpg"/><Relationship Id="rId7" Type="http://schemas.openxmlformats.org/officeDocument/2006/relationships/image" Target="../media/image10.jpg"/><Relationship Id="rId8" Type="http://schemas.openxmlformats.org/officeDocument/2006/relationships/hyperlink" Target="mailto:mdavis@nachc.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9.jpg"/><Relationship Id="rId4" Type="http://schemas.openxmlformats.org/officeDocument/2006/relationships/image" Target="../media/image39.png"/><Relationship Id="rId5" Type="http://schemas.openxmlformats.org/officeDocument/2006/relationships/image" Target="../media/image4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mailto:liam@outreach-partners.org" TargetMode="External"/><Relationship Id="rId4" Type="http://schemas.openxmlformats.org/officeDocument/2006/relationships/hyperlink" Target="mailto:liam@outreach-partners.org" TargetMode="External"/><Relationship Id="rId5" Type="http://schemas.openxmlformats.org/officeDocument/2006/relationships/image" Target="../media/image66.png"/><Relationship Id="rId6"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4.xml"/><Relationship Id="rId3" Type="http://schemas.openxmlformats.org/officeDocument/2006/relationships/image" Target="../media/image43.jp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112.png"/><Relationship Id="rId13" Type="http://schemas.openxmlformats.org/officeDocument/2006/relationships/image" Target="../media/image64.png"/><Relationship Id="rId12" Type="http://schemas.openxmlformats.org/officeDocument/2006/relationships/image" Target="../media/image58.png"/><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51.png"/><Relationship Id="rId9" Type="http://schemas.openxmlformats.org/officeDocument/2006/relationships/image" Target="../media/image56.png"/><Relationship Id="rId15" Type="http://schemas.openxmlformats.org/officeDocument/2006/relationships/image" Target="../media/image62.png"/><Relationship Id="rId14" Type="http://schemas.openxmlformats.org/officeDocument/2006/relationships/image" Target="../media/image57.png"/><Relationship Id="rId17" Type="http://schemas.openxmlformats.org/officeDocument/2006/relationships/image" Target="../media/image93.png"/><Relationship Id="rId16" Type="http://schemas.openxmlformats.org/officeDocument/2006/relationships/image" Target="../media/image63.jpg"/><Relationship Id="rId5" Type="http://schemas.openxmlformats.org/officeDocument/2006/relationships/image" Target="../media/image70.png"/><Relationship Id="rId19" Type="http://schemas.openxmlformats.org/officeDocument/2006/relationships/image" Target="../media/image65.png"/><Relationship Id="rId6" Type="http://schemas.openxmlformats.org/officeDocument/2006/relationships/image" Target="../media/image53.png"/><Relationship Id="rId18" Type="http://schemas.openxmlformats.org/officeDocument/2006/relationships/image" Target="../media/image72.jpg"/><Relationship Id="rId7" Type="http://schemas.openxmlformats.org/officeDocument/2006/relationships/image" Target="../media/image52.png"/><Relationship Id="rId8" Type="http://schemas.openxmlformats.org/officeDocument/2006/relationships/image" Target="../media/image7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6.xml"/><Relationship Id="rId3"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7.xml"/><Relationship Id="rId3" Type="http://schemas.openxmlformats.org/officeDocument/2006/relationships/image" Target="../media/image83.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78.png"/><Relationship Id="rId13" Type="http://schemas.openxmlformats.org/officeDocument/2006/relationships/image" Target="../media/image81.png"/><Relationship Id="rId12" Type="http://schemas.openxmlformats.org/officeDocument/2006/relationships/image" Target="../media/image79.png"/><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67.jpg"/><Relationship Id="rId4" Type="http://schemas.openxmlformats.org/officeDocument/2006/relationships/image" Target="../media/image73.png"/><Relationship Id="rId9" Type="http://schemas.openxmlformats.org/officeDocument/2006/relationships/image" Target="../media/image80.png"/><Relationship Id="rId15" Type="http://schemas.openxmlformats.org/officeDocument/2006/relationships/image" Target="../media/image92.png"/><Relationship Id="rId14" Type="http://schemas.openxmlformats.org/officeDocument/2006/relationships/image" Target="../media/image86.png"/><Relationship Id="rId5" Type="http://schemas.openxmlformats.org/officeDocument/2006/relationships/image" Target="../media/image69.jpg"/><Relationship Id="rId6" Type="http://schemas.openxmlformats.org/officeDocument/2006/relationships/image" Target="../media/image68.png"/><Relationship Id="rId7" Type="http://schemas.openxmlformats.org/officeDocument/2006/relationships/image" Target="../media/image74.jpg"/><Relationship Id="rId8" Type="http://schemas.openxmlformats.org/officeDocument/2006/relationships/image" Target="../media/image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1.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hyperlink" Target="http://www.ncfh.org/" TargetMode="External"/><Relationship Id="rId4" Type="http://schemas.openxmlformats.org/officeDocument/2006/relationships/hyperlink" Target="http://www.ncfh.org/" TargetMode="External"/><Relationship Id="rId5" Type="http://schemas.openxmlformats.org/officeDocument/2006/relationships/hyperlink" Target="http://www.ncfh.org/ag-worker-access.html" TargetMode="External"/><Relationship Id="rId6" Type="http://schemas.openxmlformats.org/officeDocument/2006/relationships/image" Target="../media/image100.png"/></Relationships>
</file>

<file path=ppt/slides/_rels/slide32.xml.rels><?xml version="1.0" encoding="UTF-8" standalone="yes"?><Relationships xmlns="http://schemas.openxmlformats.org/package/2006/relationships"><Relationship Id="rId11" Type="http://schemas.openxmlformats.org/officeDocument/2006/relationships/image" Target="../media/image109.png"/><Relationship Id="rId10" Type="http://schemas.openxmlformats.org/officeDocument/2006/relationships/image" Target="../media/image97.png"/><Relationship Id="rId13" Type="http://schemas.openxmlformats.org/officeDocument/2006/relationships/image" Target="../media/image96.jpg"/><Relationship Id="rId12" Type="http://schemas.openxmlformats.org/officeDocument/2006/relationships/image" Target="../media/image99.png"/><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hyperlink" Target="http://www.ncfh.org/health_education_resources.html" TargetMode="External"/><Relationship Id="rId4" Type="http://schemas.openxmlformats.org/officeDocument/2006/relationships/hyperlink" Target="http://www.ncfh.org/digital-stories.html" TargetMode="External"/><Relationship Id="rId9" Type="http://schemas.openxmlformats.org/officeDocument/2006/relationships/hyperlink" Target="http://www.ncfh.org/callforhealth.html" TargetMode="External"/><Relationship Id="rId5" Type="http://schemas.openxmlformats.org/officeDocument/2006/relationships/hyperlink" Target="http://www.ncfh.org/number-of-ag-workers.html" TargetMode="External"/><Relationship Id="rId6" Type="http://schemas.openxmlformats.org/officeDocument/2006/relationships/hyperlink" Target="http://www.ncfh.org/open-access-data.html" TargetMode="External"/><Relationship Id="rId7" Type="http://schemas.openxmlformats.org/officeDocument/2006/relationships/hyperlink" Target="http://www.ncfh.org/fact-sheets--reports.html" TargetMode="External"/><Relationship Id="rId8" Type="http://schemas.openxmlformats.org/officeDocument/2006/relationships/hyperlink" Target="http://www.ncfh.org/covid.html" TargetMode="External"/></Relationships>
</file>

<file path=ppt/slides/_rels/slide33.xml.rels><?xml version="1.0" encoding="UTF-8" standalone="yes"?><Relationships xmlns="http://schemas.openxmlformats.org/package/2006/relationships"><Relationship Id="rId11" Type="http://schemas.openxmlformats.org/officeDocument/2006/relationships/image" Target="../media/image95.jpg"/><Relationship Id="rId10" Type="http://schemas.openxmlformats.org/officeDocument/2006/relationships/hyperlink" Target="http://www.ncfh.org/regional-stream-forums.html" TargetMode="External"/><Relationship Id="rId12" Type="http://schemas.openxmlformats.org/officeDocument/2006/relationships/image" Target="../media/image94.jpg"/><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hyperlink" Target="http://www.ncfh.org/health-center-toolbox.html" TargetMode="External"/><Relationship Id="rId4" Type="http://schemas.openxmlformats.org/officeDocument/2006/relationships/hyperlink" Target="http://www.ncfh.org/ncfh-consulting--professional-development-services.html" TargetMode="External"/><Relationship Id="rId9" Type="http://schemas.openxmlformats.org/officeDocument/2006/relationships/hyperlink" Target="http://www.ncfh.org/midwest-stream-forum.html" TargetMode="External"/><Relationship Id="rId5" Type="http://schemas.openxmlformats.org/officeDocument/2006/relationships/hyperlink" Target="http://www.ncfh.org/workforce-development-trainings.html" TargetMode="External"/><Relationship Id="rId6" Type="http://schemas.openxmlformats.org/officeDocument/2006/relationships/hyperlink" Target="http://www.ncfh.org/workforce-development-trainings.html" TargetMode="External"/><Relationship Id="rId7" Type="http://schemas.openxmlformats.org/officeDocument/2006/relationships/hyperlink" Target="http://www.ncfh.org/learningcollaboratives.html" TargetMode="External"/><Relationship Id="rId8" Type="http://schemas.openxmlformats.org/officeDocument/2006/relationships/image" Target="../media/image113.png"/></Relationships>
</file>

<file path=ppt/slides/_rels/slide34.xml.rels><?xml version="1.0" encoding="UTF-8" standalone="yes"?><Relationships xmlns="http://schemas.openxmlformats.org/package/2006/relationships"><Relationship Id="rId11" Type="http://schemas.openxmlformats.org/officeDocument/2006/relationships/hyperlink" Target="mailto:carrillo@ncfh.org" TargetMode="External"/><Relationship Id="rId10" Type="http://schemas.openxmlformats.org/officeDocument/2006/relationships/hyperlink" Target="mailto:carrillo@ncfh.org" TargetMode="External"/><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image" Target="../media/image108.jpg"/><Relationship Id="rId4" Type="http://schemas.openxmlformats.org/officeDocument/2006/relationships/image" Target="../media/image90.png"/><Relationship Id="rId9" Type="http://schemas.openxmlformats.org/officeDocument/2006/relationships/image" Target="../media/image110.png"/><Relationship Id="rId5" Type="http://schemas.openxmlformats.org/officeDocument/2006/relationships/image" Target="../media/image102.png"/><Relationship Id="rId6" Type="http://schemas.openxmlformats.org/officeDocument/2006/relationships/image" Target="../media/image106.png"/><Relationship Id="rId7" Type="http://schemas.openxmlformats.org/officeDocument/2006/relationships/image" Target="../media/image111.png"/><Relationship Id="rId8" Type="http://schemas.openxmlformats.org/officeDocument/2006/relationships/image" Target="../media/image10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05.jpg"/><Relationship Id="rId7" Type="http://schemas.openxmlformats.org/officeDocument/2006/relationships/image" Target="../media/image6.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1"/>
          <p:cNvSpPr txBox="1"/>
          <p:nvPr>
            <p:ph type="ctrTitle"/>
          </p:nvPr>
        </p:nvSpPr>
        <p:spPr>
          <a:xfrm>
            <a:off x="1659300" y="654004"/>
            <a:ext cx="5825400" cy="2078100"/>
          </a:xfrm>
          <a:prstGeom prst="rect">
            <a:avLst/>
          </a:prstGeom>
          <a:noFill/>
          <a:ln>
            <a:noFill/>
          </a:ln>
        </p:spPr>
        <p:txBody>
          <a:bodyPr anchorCtr="0" anchor="b" bIns="34275" lIns="68575" spcFirstLastPara="1" rIns="68575" wrap="square" tIns="34275">
            <a:noAutofit/>
          </a:bodyPr>
          <a:lstStyle/>
          <a:p>
            <a:pPr indent="0" lvl="0" marL="0" rtl="0" algn="ctr">
              <a:lnSpc>
                <a:spcPct val="100000"/>
              </a:lnSpc>
              <a:spcBef>
                <a:spcPts val="0"/>
              </a:spcBef>
              <a:spcAft>
                <a:spcPts val="0"/>
              </a:spcAft>
              <a:buClr>
                <a:schemeClr val="dk1"/>
              </a:buClr>
              <a:buSzPts val="4100"/>
              <a:buFont typeface="Lato"/>
              <a:buNone/>
            </a:pPr>
            <a:r>
              <a:rPr lang="en" sz="2900"/>
              <a:t>Supporting Farmworker Access to Health Care: Introduction to the Farmworker Health Network</a:t>
            </a:r>
            <a:br>
              <a:rPr lang="en"/>
            </a:br>
            <a:endParaRPr/>
          </a:p>
        </p:txBody>
      </p:sp>
      <p:sp>
        <p:nvSpPr>
          <p:cNvPr id="404" name="Google Shape;404;p1"/>
          <p:cNvSpPr txBox="1"/>
          <p:nvPr>
            <p:ph idx="1" type="subTitle"/>
          </p:nvPr>
        </p:nvSpPr>
        <p:spPr>
          <a:xfrm>
            <a:off x="727950" y="4108046"/>
            <a:ext cx="7688100" cy="692038"/>
          </a:xfrm>
          <a:prstGeom prst="rect">
            <a:avLst/>
          </a:prstGeom>
          <a:noFill/>
          <a:ln>
            <a:noFill/>
          </a:ln>
        </p:spPr>
        <p:txBody>
          <a:bodyPr anchorCtr="0" anchor="t" bIns="34275" lIns="68575" spcFirstLastPara="1" rIns="68575" wrap="square" tIns="34275">
            <a:noAutofit/>
          </a:bodyPr>
          <a:lstStyle/>
          <a:p>
            <a:pPr indent="0" lvl="0" marL="0" rtl="0" algn="ctr">
              <a:lnSpc>
                <a:spcPct val="80000"/>
              </a:lnSpc>
              <a:spcBef>
                <a:spcPts val="0"/>
              </a:spcBef>
              <a:spcAft>
                <a:spcPts val="0"/>
              </a:spcAft>
              <a:buSzPts val="1018"/>
              <a:buNone/>
            </a:pPr>
            <a:r>
              <a:rPr lang="en" sz="2200">
                <a:latin typeface="Lato"/>
                <a:ea typeface="Lato"/>
                <a:cs typeface="Lato"/>
                <a:sym typeface="Lato"/>
              </a:rPr>
              <a:t>Farmworker Health Network</a:t>
            </a:r>
            <a:endParaRPr sz="2200"/>
          </a:p>
          <a:p>
            <a:pPr indent="0" lvl="0" marL="0" rtl="0" algn="ctr">
              <a:lnSpc>
                <a:spcPct val="80000"/>
              </a:lnSpc>
              <a:spcBef>
                <a:spcPts val="800"/>
              </a:spcBef>
              <a:spcAft>
                <a:spcPts val="0"/>
              </a:spcAft>
              <a:buSzPts val="1018"/>
              <a:buNone/>
            </a:pPr>
            <a:r>
              <a:rPr lang="en" sz="2200"/>
              <a:t>February 21, 2023</a:t>
            </a:r>
            <a:endParaRPr sz="2200"/>
          </a:p>
        </p:txBody>
      </p:sp>
      <p:grpSp>
        <p:nvGrpSpPr>
          <p:cNvPr id="405" name="Google Shape;405;p1"/>
          <p:cNvGrpSpPr/>
          <p:nvPr/>
        </p:nvGrpSpPr>
        <p:grpSpPr>
          <a:xfrm>
            <a:off x="1116060" y="2622466"/>
            <a:ext cx="6798122" cy="1014879"/>
            <a:chOff x="1922270" y="2682937"/>
            <a:chExt cx="6798122" cy="1014879"/>
          </a:xfrm>
        </p:grpSpPr>
        <p:pic>
          <p:nvPicPr>
            <p:cNvPr descr="A picture containing text&#10;&#10;Description automatically generated" id="406" name="Google Shape;406;p1"/>
            <p:cNvPicPr preferRelativeResize="0"/>
            <p:nvPr/>
          </p:nvPicPr>
          <p:blipFill rotWithShape="1">
            <a:blip r:embed="rId3">
              <a:alphaModFix/>
            </a:blip>
            <a:srcRect b="0" l="0" r="0" t="0"/>
            <a:stretch/>
          </p:blipFill>
          <p:spPr>
            <a:xfrm>
              <a:off x="5448150" y="2682937"/>
              <a:ext cx="1714115" cy="1014879"/>
            </a:xfrm>
            <a:prstGeom prst="rect">
              <a:avLst/>
            </a:prstGeom>
            <a:noFill/>
            <a:ln>
              <a:noFill/>
            </a:ln>
          </p:spPr>
        </p:pic>
        <p:pic>
          <p:nvPicPr>
            <p:cNvPr id="407" name="Google Shape;407;p1"/>
            <p:cNvPicPr preferRelativeResize="0"/>
            <p:nvPr/>
          </p:nvPicPr>
          <p:blipFill rotWithShape="1">
            <a:blip r:embed="rId4">
              <a:alphaModFix/>
            </a:blip>
            <a:srcRect b="0" l="0" r="0" t="0"/>
            <a:stretch/>
          </p:blipFill>
          <p:spPr>
            <a:xfrm>
              <a:off x="7309875" y="2808077"/>
              <a:ext cx="1410517" cy="889739"/>
            </a:xfrm>
            <a:prstGeom prst="rect">
              <a:avLst/>
            </a:prstGeom>
            <a:noFill/>
            <a:ln>
              <a:noFill/>
            </a:ln>
          </p:spPr>
        </p:pic>
        <p:pic>
          <p:nvPicPr>
            <p:cNvPr descr="A picture containing logo&#10;&#10;Description automatically generated" id="408" name="Google Shape;408;p1"/>
            <p:cNvPicPr preferRelativeResize="0"/>
            <p:nvPr/>
          </p:nvPicPr>
          <p:blipFill rotWithShape="1">
            <a:blip r:embed="rId5">
              <a:alphaModFix/>
            </a:blip>
            <a:srcRect b="0" l="0" r="0" t="0"/>
            <a:stretch/>
          </p:blipFill>
          <p:spPr>
            <a:xfrm>
              <a:off x="1922270" y="2846100"/>
              <a:ext cx="1801405" cy="692039"/>
            </a:xfrm>
            <a:prstGeom prst="rect">
              <a:avLst/>
            </a:prstGeom>
            <a:noFill/>
            <a:ln>
              <a:noFill/>
            </a:ln>
          </p:spPr>
        </p:pic>
      </p:grpSp>
      <p:sp>
        <p:nvSpPr>
          <p:cNvPr id="409" name="Google Shape;409;p1"/>
          <p:cNvSpPr/>
          <p:nvPr/>
        </p:nvSpPr>
        <p:spPr>
          <a:xfrm>
            <a:off x="124861" y="2786563"/>
            <a:ext cx="991200" cy="841800"/>
          </a:xfrm>
          <a:prstGeom prst="rect">
            <a:avLst/>
          </a:prstGeom>
          <a:blipFill rotWithShape="1">
            <a:blip r:embed="rId6">
              <a:alphaModFix/>
            </a:blip>
            <a:stretch>
              <a:fillRect b="-3361" l="-5047" r="-3671" t="-2439"/>
            </a:stretch>
          </a:blipFill>
          <a:ln>
            <a:noFill/>
          </a:ln>
        </p:spPr>
        <p:txBody>
          <a:bodyPr anchorCtr="0" anchor="ctr" bIns="50475" lIns="50475" spcFirstLastPara="1" rIns="50475" wrap="square" tIns="50475">
            <a:noAutofit/>
          </a:bodyPr>
          <a:lstStyle/>
          <a:p>
            <a:pPr indent="0" lvl="0" marL="0" marR="0" rtl="0" algn="ctr">
              <a:lnSpc>
                <a:spcPct val="90000"/>
              </a:lnSpc>
              <a:spcBef>
                <a:spcPts val="0"/>
              </a:spcBef>
              <a:spcAft>
                <a:spcPts val="0"/>
              </a:spcAft>
              <a:buClr>
                <a:srgbClr val="000000"/>
              </a:buClr>
              <a:buSzPts val="3975"/>
              <a:buFont typeface="Arial"/>
              <a:buNone/>
            </a:pPr>
            <a:r>
              <a:t/>
            </a:r>
            <a:endParaRPr b="0" i="0" sz="3975" u="none" cap="none" strike="noStrike">
              <a:solidFill>
                <a:srgbClr val="000000"/>
              </a:solidFill>
              <a:latin typeface="Calibri"/>
              <a:ea typeface="Calibri"/>
              <a:cs typeface="Calibri"/>
              <a:sym typeface="Calibri"/>
            </a:endParaRPr>
          </a:p>
        </p:txBody>
      </p:sp>
      <p:pic>
        <p:nvPicPr>
          <p:cNvPr id="410" name="Google Shape;410;p1"/>
          <p:cNvPicPr preferRelativeResize="0"/>
          <p:nvPr/>
        </p:nvPicPr>
        <p:blipFill>
          <a:blip r:embed="rId7">
            <a:alphaModFix/>
          </a:blip>
          <a:stretch>
            <a:fillRect/>
          </a:stretch>
        </p:blipFill>
        <p:spPr>
          <a:xfrm>
            <a:off x="7959775" y="2612387"/>
            <a:ext cx="1126125" cy="1126125"/>
          </a:xfrm>
          <a:prstGeom prst="rect">
            <a:avLst/>
          </a:prstGeom>
          <a:noFill/>
          <a:ln>
            <a:noFill/>
          </a:ln>
        </p:spPr>
      </p:pic>
      <p:pic>
        <p:nvPicPr>
          <p:cNvPr id="411" name="Google Shape;411;p1"/>
          <p:cNvPicPr preferRelativeResize="0"/>
          <p:nvPr/>
        </p:nvPicPr>
        <p:blipFill>
          <a:blip r:embed="rId8">
            <a:alphaModFix/>
          </a:blip>
          <a:stretch>
            <a:fillRect/>
          </a:stretch>
        </p:blipFill>
        <p:spPr>
          <a:xfrm>
            <a:off x="3134050" y="2484875"/>
            <a:ext cx="1290075" cy="1290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0" name="Shape 480"/>
        <p:cNvGrpSpPr/>
        <p:nvPr/>
      </p:nvGrpSpPr>
      <p:grpSpPr>
        <a:xfrm>
          <a:off x="0" y="0"/>
          <a:ext cx="0" cy="0"/>
          <a:chOff x="0" y="0"/>
          <a:chExt cx="0" cy="0"/>
        </a:xfrm>
      </p:grpSpPr>
      <p:sp>
        <p:nvSpPr>
          <p:cNvPr id="481" name="Google Shape;481;g208bb574b19_0_0"/>
          <p:cNvSpPr/>
          <p:nvPr/>
        </p:nvSpPr>
        <p:spPr>
          <a:xfrm>
            <a:off x="0" y="0"/>
            <a:ext cx="9144000" cy="5143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82" name="Google Shape;482;g208bb574b19_0_0"/>
          <p:cNvPicPr preferRelativeResize="0"/>
          <p:nvPr/>
        </p:nvPicPr>
        <p:blipFill rotWithShape="1">
          <a:blip r:embed="rId3">
            <a:alphaModFix/>
          </a:blip>
          <a:srcRect b="0" l="0" r="5793" t="0"/>
          <a:stretch/>
        </p:blipFill>
        <p:spPr>
          <a:xfrm>
            <a:off x="289750" y="1082350"/>
            <a:ext cx="3915800" cy="3828776"/>
          </a:xfrm>
          <a:prstGeom prst="rect">
            <a:avLst/>
          </a:prstGeom>
          <a:noFill/>
          <a:ln cap="flat" cmpd="sng" w="19050">
            <a:solidFill>
              <a:schemeClr val="accent5"/>
            </a:solidFill>
            <a:prstDash val="solid"/>
            <a:round/>
            <a:headEnd len="sm" w="sm" type="none"/>
            <a:tailEnd len="sm" w="sm" type="none"/>
          </a:ln>
        </p:spPr>
      </p:pic>
      <p:sp>
        <p:nvSpPr>
          <p:cNvPr id="483" name="Google Shape;483;g208bb574b19_0_0"/>
          <p:cNvSpPr txBox="1"/>
          <p:nvPr/>
        </p:nvSpPr>
        <p:spPr>
          <a:xfrm>
            <a:off x="709500" y="189650"/>
            <a:ext cx="7473000" cy="615600"/>
          </a:xfrm>
          <a:prstGeom prst="rect">
            <a:avLst/>
          </a:prstGeom>
          <a:solidFill>
            <a:srgbClr val="0872BA"/>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lt1"/>
                </a:solidFill>
                <a:latin typeface="Lato"/>
                <a:ea typeface="Lato"/>
                <a:cs typeface="Lato"/>
                <a:sym typeface="Lato"/>
              </a:rPr>
              <a:t>Find a Health Center</a:t>
            </a:r>
            <a:endParaRPr b="1" sz="3000">
              <a:solidFill>
                <a:schemeClr val="lt1"/>
              </a:solidFill>
              <a:latin typeface="Lato"/>
              <a:ea typeface="Lato"/>
              <a:cs typeface="Lato"/>
              <a:sym typeface="Lato"/>
            </a:endParaRPr>
          </a:p>
        </p:txBody>
      </p:sp>
      <p:sp>
        <p:nvSpPr>
          <p:cNvPr id="484" name="Google Shape;484;g208bb574b19_0_0"/>
          <p:cNvSpPr txBox="1"/>
          <p:nvPr/>
        </p:nvSpPr>
        <p:spPr>
          <a:xfrm>
            <a:off x="4805575" y="1082350"/>
            <a:ext cx="3846000" cy="3740400"/>
          </a:xfrm>
          <a:prstGeom prst="rect">
            <a:avLst/>
          </a:prstGeom>
          <a:noFill/>
          <a:ln cap="flat" cmpd="sng" w="38100">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Lato"/>
              <a:buChar char="●"/>
            </a:pPr>
            <a:r>
              <a:rPr lang="en" sz="1650">
                <a:highlight>
                  <a:srgbClr val="FFFFFF"/>
                </a:highlight>
              </a:rPr>
              <a:t>Find a Health Center helps you search for </a:t>
            </a:r>
            <a:r>
              <a:rPr lang="en" sz="1650">
                <a:solidFill>
                  <a:srgbClr val="428BCA"/>
                </a:solidFill>
                <a:highlight>
                  <a:srgbClr val="FFFFFF"/>
                </a:highlight>
                <a:uFill>
                  <a:noFill/>
                </a:uFill>
                <a:hlinkClick r:id="rId4">
                  <a:extLst>
                    <a:ext uri="{A12FA001-AC4F-418D-AE19-62706E023703}">
                      <ahyp:hlinkClr val="tx"/>
                    </a:ext>
                  </a:extLst>
                </a:hlinkClick>
              </a:rPr>
              <a:t>HRSA-funded health centers</a:t>
            </a:r>
            <a:r>
              <a:rPr lang="en" sz="1650">
                <a:highlight>
                  <a:srgbClr val="FFFFFF"/>
                </a:highlight>
              </a:rPr>
              <a:t>. </a:t>
            </a:r>
            <a:endParaRPr sz="1650">
              <a:highlight>
                <a:srgbClr val="FFFFFF"/>
              </a:highlight>
            </a:endParaRPr>
          </a:p>
          <a:p>
            <a:pPr indent="0" lvl="0" marL="0" rtl="0" algn="l">
              <a:spcBef>
                <a:spcPts val="0"/>
              </a:spcBef>
              <a:spcAft>
                <a:spcPts val="0"/>
              </a:spcAft>
              <a:buNone/>
            </a:pPr>
            <a:r>
              <a:t/>
            </a:r>
            <a:endParaRPr sz="1650">
              <a:highlight>
                <a:srgbClr val="FFFFFF"/>
              </a:highlight>
            </a:endParaRPr>
          </a:p>
          <a:p>
            <a:pPr indent="-330200" lvl="0" marL="457200" rtl="0" algn="l">
              <a:spcBef>
                <a:spcPts val="0"/>
              </a:spcBef>
              <a:spcAft>
                <a:spcPts val="0"/>
              </a:spcAft>
              <a:buSzPts val="1600"/>
              <a:buFont typeface="Lato"/>
              <a:buChar char="●"/>
            </a:pPr>
            <a:r>
              <a:rPr lang="en" sz="1650">
                <a:highlight>
                  <a:srgbClr val="FFFFFF"/>
                </a:highlight>
              </a:rPr>
              <a:t>You can export results to a printable PDF file. Only the 25 closest sites will appear in the PDF export.</a:t>
            </a:r>
            <a:endParaRPr sz="1650">
              <a:highlight>
                <a:srgbClr val="FFFFFF"/>
              </a:highlight>
            </a:endParaRPr>
          </a:p>
          <a:p>
            <a:pPr indent="0" lvl="0" marL="0" rtl="0" algn="l">
              <a:spcBef>
                <a:spcPts val="0"/>
              </a:spcBef>
              <a:spcAft>
                <a:spcPts val="0"/>
              </a:spcAft>
              <a:buNone/>
            </a:pPr>
            <a:r>
              <a:t/>
            </a:r>
            <a:endParaRPr sz="1650">
              <a:highlight>
                <a:srgbClr val="FFFFFF"/>
              </a:highlight>
            </a:endParaRPr>
          </a:p>
          <a:p>
            <a:pPr indent="-330200" lvl="0" marL="457200" rtl="0" algn="l">
              <a:spcBef>
                <a:spcPts val="0"/>
              </a:spcBef>
              <a:spcAft>
                <a:spcPts val="0"/>
              </a:spcAft>
              <a:buSzPts val="1600"/>
              <a:buFont typeface="Lato"/>
              <a:buChar char="●"/>
            </a:pPr>
            <a:r>
              <a:rPr lang="en" sz="1650">
                <a:highlight>
                  <a:srgbClr val="FFFFFF"/>
                </a:highlight>
              </a:rPr>
              <a:t>If you have questions, you can call the HRSA Contact Center at 877-464-4772 (TTY: 877-897-9910), 8 a.m. to 8 p.m. ET, weekdays.</a:t>
            </a:r>
            <a:endParaRPr sz="1650">
              <a:highlight>
                <a:srgbClr val="FFFFFF"/>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grpSp>
        <p:nvGrpSpPr>
          <p:cNvPr id="490" name="Google Shape;490;p4"/>
          <p:cNvGrpSpPr/>
          <p:nvPr/>
        </p:nvGrpSpPr>
        <p:grpSpPr>
          <a:xfrm>
            <a:off x="3521542" y="683920"/>
            <a:ext cx="4295882" cy="4459580"/>
            <a:chOff x="5600014" y="264193"/>
            <a:chExt cx="6005627" cy="6234477"/>
          </a:xfrm>
        </p:grpSpPr>
        <p:sp>
          <p:nvSpPr>
            <p:cNvPr id="491" name="Google Shape;491;p4"/>
            <p:cNvSpPr/>
            <p:nvPr/>
          </p:nvSpPr>
          <p:spPr>
            <a:xfrm rot="-178272">
              <a:off x="6188349" y="1019175"/>
              <a:ext cx="4838366" cy="4819650"/>
            </a:xfrm>
            <a:prstGeom prst="ellipse">
              <a:avLst/>
            </a:prstGeom>
            <a:noFill/>
            <a:ln cap="rnd" cmpd="sng" w="120650">
              <a:solidFill>
                <a:srgbClr val="EAB728"/>
              </a:solidFill>
              <a:prstDash val="dot"/>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BCC649"/>
                </a:solidFill>
                <a:latin typeface="Calibri"/>
                <a:ea typeface="Calibri"/>
                <a:cs typeface="Calibri"/>
                <a:sym typeface="Calibri"/>
              </a:endParaRPr>
            </a:p>
          </p:txBody>
        </p:sp>
        <p:grpSp>
          <p:nvGrpSpPr>
            <p:cNvPr id="492" name="Google Shape;492;p4"/>
            <p:cNvGrpSpPr/>
            <p:nvPr/>
          </p:nvGrpSpPr>
          <p:grpSpPr>
            <a:xfrm>
              <a:off x="7688039" y="264193"/>
              <a:ext cx="1828799" cy="1828799"/>
              <a:chOff x="5383306" y="1678668"/>
              <a:chExt cx="1828799" cy="1828799"/>
            </a:xfrm>
          </p:grpSpPr>
          <p:sp>
            <p:nvSpPr>
              <p:cNvPr id="493" name="Google Shape;493;p4"/>
              <p:cNvSpPr/>
              <p:nvPr/>
            </p:nvSpPr>
            <p:spPr>
              <a:xfrm>
                <a:off x="5383306" y="1678668"/>
                <a:ext cx="1828799" cy="1828799"/>
              </a:xfrm>
              <a:prstGeom prst="ellipse">
                <a:avLst/>
              </a:prstGeom>
              <a:solidFill>
                <a:schemeClr val="l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pic>
            <p:nvPicPr>
              <p:cNvPr descr="C:\Users\alee\Desktop\image.png" id="494" name="Google Shape;494;p4"/>
              <p:cNvPicPr preferRelativeResize="0"/>
              <p:nvPr/>
            </p:nvPicPr>
            <p:blipFill rotWithShape="1">
              <a:blip r:embed="rId3">
                <a:alphaModFix/>
              </a:blip>
              <a:srcRect b="3339" l="1970" r="2029" t="3124"/>
              <a:stretch/>
            </p:blipFill>
            <p:spPr>
              <a:xfrm>
                <a:off x="5588791" y="2150769"/>
                <a:ext cx="1416848" cy="882442"/>
              </a:xfrm>
              <a:prstGeom prst="rect">
                <a:avLst/>
              </a:prstGeom>
              <a:noFill/>
              <a:ln>
                <a:noFill/>
              </a:ln>
            </p:spPr>
          </p:pic>
        </p:grpSp>
        <p:sp>
          <p:nvSpPr>
            <p:cNvPr id="495" name="Google Shape;495;p4"/>
            <p:cNvSpPr/>
            <p:nvPr/>
          </p:nvSpPr>
          <p:spPr>
            <a:xfrm>
              <a:off x="9776842" y="1315035"/>
              <a:ext cx="1828799" cy="1828799"/>
            </a:xfrm>
            <a:prstGeom prst="ellipse">
              <a:avLst/>
            </a:prstGeom>
            <a:solidFill>
              <a:schemeClr val="l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grpSp>
          <p:nvGrpSpPr>
            <p:cNvPr id="496" name="Google Shape;496;p4"/>
            <p:cNvGrpSpPr/>
            <p:nvPr/>
          </p:nvGrpSpPr>
          <p:grpSpPr>
            <a:xfrm>
              <a:off x="5600014" y="3611286"/>
              <a:ext cx="1828799" cy="1828799"/>
              <a:chOff x="2447365" y="3859806"/>
              <a:chExt cx="1828799" cy="1828799"/>
            </a:xfrm>
          </p:grpSpPr>
          <p:sp>
            <p:nvSpPr>
              <p:cNvPr id="497" name="Google Shape;497;p4"/>
              <p:cNvSpPr/>
              <p:nvPr/>
            </p:nvSpPr>
            <p:spPr>
              <a:xfrm>
                <a:off x="2447365" y="3859806"/>
                <a:ext cx="1828799" cy="1828799"/>
              </a:xfrm>
              <a:prstGeom prst="ellipse">
                <a:avLst/>
              </a:prstGeom>
              <a:solidFill>
                <a:schemeClr val="l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498" name="Google Shape;498;p4"/>
              <p:cNvSpPr/>
              <p:nvPr/>
            </p:nvSpPr>
            <p:spPr>
              <a:xfrm>
                <a:off x="2672556" y="4180125"/>
                <a:ext cx="1385888" cy="1176656"/>
              </a:xfrm>
              <a:prstGeom prst="rect">
                <a:avLst/>
              </a:prstGeom>
              <a:blipFill rotWithShape="1">
                <a:blip r:embed="rId4">
                  <a:alphaModFix/>
                </a:blip>
                <a:stretch>
                  <a:fillRect b="-3361" l="-5047" r="-3671" t="-2439"/>
                </a:stretch>
              </a:blipFill>
              <a:ln>
                <a:noFill/>
              </a:ln>
            </p:spPr>
            <p:txBody>
              <a:bodyPr anchorCtr="0" anchor="ctr" bIns="50475" lIns="50475" spcFirstLastPara="1" rIns="50475" wrap="square" tIns="50475">
                <a:noAutofit/>
              </a:bodyPr>
              <a:lstStyle/>
              <a:p>
                <a:pPr indent="0" lvl="0" marL="0" marR="0" rtl="0" algn="ctr">
                  <a:lnSpc>
                    <a:spcPct val="90000"/>
                  </a:lnSpc>
                  <a:spcBef>
                    <a:spcPts val="0"/>
                  </a:spcBef>
                  <a:spcAft>
                    <a:spcPts val="0"/>
                  </a:spcAft>
                  <a:buClr>
                    <a:srgbClr val="000000"/>
                  </a:buClr>
                  <a:buSzPts val="3975"/>
                  <a:buFont typeface="Arial"/>
                  <a:buNone/>
                </a:pPr>
                <a:r>
                  <a:t/>
                </a:r>
                <a:endParaRPr b="0" i="0" sz="3975" u="none" cap="none" strike="noStrike">
                  <a:solidFill>
                    <a:srgbClr val="000000"/>
                  </a:solidFill>
                  <a:latin typeface="Calibri"/>
                  <a:ea typeface="Calibri"/>
                  <a:cs typeface="Calibri"/>
                  <a:sym typeface="Calibri"/>
                </a:endParaRPr>
              </a:p>
            </p:txBody>
          </p:sp>
        </p:grpSp>
        <p:grpSp>
          <p:nvGrpSpPr>
            <p:cNvPr id="499" name="Google Shape;499;p4"/>
            <p:cNvGrpSpPr/>
            <p:nvPr/>
          </p:nvGrpSpPr>
          <p:grpSpPr>
            <a:xfrm>
              <a:off x="7688039" y="4669871"/>
              <a:ext cx="1828799" cy="1828799"/>
              <a:chOff x="5383306" y="3859805"/>
              <a:chExt cx="1828799" cy="1828799"/>
            </a:xfrm>
          </p:grpSpPr>
          <p:sp>
            <p:nvSpPr>
              <p:cNvPr id="500" name="Google Shape;500;p4"/>
              <p:cNvSpPr/>
              <p:nvPr/>
            </p:nvSpPr>
            <p:spPr>
              <a:xfrm>
                <a:off x="5383306" y="3859805"/>
                <a:ext cx="1828799" cy="1828799"/>
              </a:xfrm>
              <a:prstGeom prst="ellipse">
                <a:avLst/>
              </a:prstGeom>
              <a:solidFill>
                <a:schemeClr val="l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pic>
            <p:nvPicPr>
              <p:cNvPr descr="A close up of a sign&#10;&#10;Description automatically generated" id="501" name="Google Shape;501;p4"/>
              <p:cNvPicPr preferRelativeResize="0"/>
              <p:nvPr/>
            </p:nvPicPr>
            <p:blipFill rotWithShape="1">
              <a:blip r:embed="rId5">
                <a:alphaModFix/>
              </a:blip>
              <a:srcRect b="0" l="0" r="0" t="0"/>
              <a:stretch/>
            </p:blipFill>
            <p:spPr>
              <a:xfrm>
                <a:off x="5515102" y="4353923"/>
                <a:ext cx="1565206" cy="840562"/>
              </a:xfrm>
              <a:prstGeom prst="rect">
                <a:avLst/>
              </a:prstGeom>
              <a:noFill/>
              <a:ln>
                <a:noFill/>
              </a:ln>
            </p:spPr>
          </p:pic>
        </p:grpSp>
        <p:grpSp>
          <p:nvGrpSpPr>
            <p:cNvPr id="502" name="Google Shape;502;p4"/>
            <p:cNvGrpSpPr/>
            <p:nvPr/>
          </p:nvGrpSpPr>
          <p:grpSpPr>
            <a:xfrm>
              <a:off x="9732824" y="3611286"/>
              <a:ext cx="1828799" cy="1828799"/>
              <a:chOff x="7915836" y="3859805"/>
              <a:chExt cx="1828799" cy="1828799"/>
            </a:xfrm>
          </p:grpSpPr>
          <p:sp>
            <p:nvSpPr>
              <p:cNvPr id="503" name="Google Shape;503;p4"/>
              <p:cNvSpPr/>
              <p:nvPr/>
            </p:nvSpPr>
            <p:spPr>
              <a:xfrm>
                <a:off x="7915836" y="3859805"/>
                <a:ext cx="1828799" cy="1828799"/>
              </a:xfrm>
              <a:prstGeom prst="ellipse">
                <a:avLst/>
              </a:prstGeom>
              <a:solidFill>
                <a:schemeClr val="l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pic>
            <p:nvPicPr>
              <p:cNvPr descr="A picture containing drawing&#10;&#10;Description automatically generated" id="504" name="Google Shape;504;p4"/>
              <p:cNvPicPr preferRelativeResize="0"/>
              <p:nvPr/>
            </p:nvPicPr>
            <p:blipFill rotWithShape="1">
              <a:blip r:embed="rId6">
                <a:alphaModFix/>
              </a:blip>
              <a:srcRect b="16445" l="0" r="71661" t="0"/>
              <a:stretch/>
            </p:blipFill>
            <p:spPr>
              <a:xfrm>
                <a:off x="8321245" y="4119215"/>
                <a:ext cx="1043146" cy="829012"/>
              </a:xfrm>
              <a:prstGeom prst="rect">
                <a:avLst/>
              </a:prstGeom>
              <a:noFill/>
              <a:ln>
                <a:noFill/>
              </a:ln>
            </p:spPr>
          </p:pic>
          <p:pic>
            <p:nvPicPr>
              <p:cNvPr descr="A picture containing drawing&#10;&#10;Description automatically generated" id="505" name="Google Shape;505;p4"/>
              <p:cNvPicPr preferRelativeResize="0"/>
              <p:nvPr/>
            </p:nvPicPr>
            <p:blipFill rotWithShape="1">
              <a:blip r:embed="rId7">
                <a:alphaModFix/>
              </a:blip>
              <a:srcRect b="0" l="27515" r="0" t="0"/>
              <a:stretch/>
            </p:blipFill>
            <p:spPr>
              <a:xfrm>
                <a:off x="8103444" y="4774204"/>
                <a:ext cx="1543196" cy="573850"/>
              </a:xfrm>
              <a:prstGeom prst="rect">
                <a:avLst/>
              </a:prstGeom>
              <a:noFill/>
              <a:ln>
                <a:noFill/>
              </a:ln>
            </p:spPr>
          </p:pic>
        </p:grpSp>
        <p:sp>
          <p:nvSpPr>
            <p:cNvPr id="506" name="Google Shape;506;p4"/>
            <p:cNvSpPr/>
            <p:nvPr/>
          </p:nvSpPr>
          <p:spPr>
            <a:xfrm>
              <a:off x="5651892" y="1315035"/>
              <a:ext cx="1828799" cy="1828799"/>
            </a:xfrm>
            <a:prstGeom prst="ellipse">
              <a:avLst/>
            </a:prstGeom>
            <a:solidFill>
              <a:schemeClr val="l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grpSp>
      <p:sp>
        <p:nvSpPr>
          <p:cNvPr id="507" name="Google Shape;507;p4"/>
          <p:cNvSpPr txBox="1"/>
          <p:nvPr/>
        </p:nvSpPr>
        <p:spPr>
          <a:xfrm>
            <a:off x="544495" y="1567974"/>
            <a:ext cx="2836800" cy="2008800"/>
          </a:xfrm>
          <a:prstGeom prst="rect">
            <a:avLst/>
          </a:prstGeom>
          <a:noFill/>
          <a:ln>
            <a:noFill/>
          </a:ln>
        </p:spPr>
        <p:txBody>
          <a:bodyPr anchorCtr="0" anchor="t" bIns="34275" lIns="68550" spcFirstLastPara="1" rIns="68550" wrap="square" tIns="34275">
            <a:spAutoFit/>
          </a:bodyPr>
          <a:lstStyle/>
          <a:p>
            <a:pPr indent="0" lvl="0" marL="0" marR="0" rtl="0" algn="l">
              <a:lnSpc>
                <a:spcPct val="105555"/>
              </a:lnSpc>
              <a:spcBef>
                <a:spcPts val="0"/>
              </a:spcBef>
              <a:spcAft>
                <a:spcPts val="0"/>
              </a:spcAft>
              <a:buClr>
                <a:srgbClr val="000000"/>
              </a:buClr>
              <a:buSzPts val="4050"/>
              <a:buFont typeface="Arial"/>
              <a:buNone/>
            </a:pPr>
            <a:r>
              <a:rPr b="1" i="0" lang="en" sz="4050" u="sng" cap="none" strike="noStrike">
                <a:solidFill>
                  <a:schemeClr val="hlink"/>
                </a:solidFill>
                <a:latin typeface="Calibri"/>
                <a:ea typeface="Calibri"/>
                <a:cs typeface="Calibri"/>
                <a:sym typeface="Calibri"/>
                <a:hlinkClick r:id="rId8"/>
              </a:rPr>
              <a:t>Farmworker </a:t>
            </a:r>
            <a:br>
              <a:rPr b="1" i="0" lang="en" sz="4050" u="sng" cap="none" strike="noStrike">
                <a:solidFill>
                  <a:schemeClr val="hlink"/>
                </a:solidFill>
                <a:latin typeface="Calibri"/>
                <a:ea typeface="Calibri"/>
                <a:cs typeface="Calibri"/>
                <a:sym typeface="Calibri"/>
                <a:hlinkClick r:id="rId9"/>
              </a:rPr>
            </a:br>
            <a:r>
              <a:rPr b="1" i="0" lang="en" sz="4050" u="sng" cap="none" strike="noStrike">
                <a:solidFill>
                  <a:schemeClr val="hlink"/>
                </a:solidFill>
                <a:latin typeface="Calibri"/>
                <a:ea typeface="Calibri"/>
                <a:cs typeface="Calibri"/>
                <a:sym typeface="Calibri"/>
                <a:hlinkClick r:id="rId10"/>
              </a:rPr>
              <a:t>Health </a:t>
            </a:r>
            <a:endParaRPr b="0" i="0" sz="1400" u="none" cap="none" strike="noStrike">
              <a:solidFill>
                <a:srgbClr val="000000"/>
              </a:solidFill>
              <a:latin typeface="Arial"/>
              <a:ea typeface="Arial"/>
              <a:cs typeface="Arial"/>
              <a:sym typeface="Arial"/>
            </a:endParaRPr>
          </a:p>
          <a:p>
            <a:pPr indent="0" lvl="0" marL="0" marR="0" rtl="0" algn="l">
              <a:lnSpc>
                <a:spcPct val="105555"/>
              </a:lnSpc>
              <a:spcBef>
                <a:spcPts val="0"/>
              </a:spcBef>
              <a:spcAft>
                <a:spcPts val="0"/>
              </a:spcAft>
              <a:buClr>
                <a:srgbClr val="000000"/>
              </a:buClr>
              <a:buSzPts val="4050"/>
              <a:buFont typeface="Arial"/>
              <a:buNone/>
            </a:pPr>
            <a:r>
              <a:rPr b="1" i="0" lang="en" sz="4050" u="sng" cap="none" strike="noStrike">
                <a:solidFill>
                  <a:schemeClr val="hlink"/>
                </a:solidFill>
                <a:latin typeface="Calibri"/>
                <a:ea typeface="Calibri"/>
                <a:cs typeface="Calibri"/>
                <a:sym typeface="Calibri"/>
                <a:hlinkClick r:id="rId11"/>
              </a:rPr>
              <a:t>Network</a:t>
            </a:r>
            <a:endParaRPr b="0" i="0" sz="1050" u="none" cap="none" strike="noStrike">
              <a:solidFill>
                <a:schemeClr val="dk1"/>
              </a:solidFill>
              <a:latin typeface="Arial"/>
              <a:ea typeface="Arial"/>
              <a:cs typeface="Arial"/>
              <a:sym typeface="Arial"/>
            </a:endParaRPr>
          </a:p>
        </p:txBody>
      </p:sp>
      <p:cxnSp>
        <p:nvCxnSpPr>
          <p:cNvPr id="508" name="Google Shape;508;p4"/>
          <p:cNvCxnSpPr/>
          <p:nvPr/>
        </p:nvCxnSpPr>
        <p:spPr>
          <a:xfrm>
            <a:off x="580579" y="2860253"/>
            <a:ext cx="1382315" cy="0"/>
          </a:xfrm>
          <a:prstGeom prst="straightConnector1">
            <a:avLst/>
          </a:prstGeom>
          <a:noFill/>
          <a:ln cap="flat" cmpd="sng" w="57150">
            <a:solidFill>
              <a:schemeClr val="accent3"/>
            </a:solidFill>
            <a:prstDash val="solid"/>
            <a:round/>
            <a:headEnd len="sm" w="sm" type="none"/>
            <a:tailEnd len="sm" w="sm" type="none"/>
          </a:ln>
        </p:spPr>
      </p:cxnSp>
      <p:cxnSp>
        <p:nvCxnSpPr>
          <p:cNvPr id="509" name="Google Shape;509;p4"/>
          <p:cNvCxnSpPr/>
          <p:nvPr/>
        </p:nvCxnSpPr>
        <p:spPr>
          <a:xfrm>
            <a:off x="575268" y="3493383"/>
            <a:ext cx="1857371" cy="0"/>
          </a:xfrm>
          <a:prstGeom prst="straightConnector1">
            <a:avLst/>
          </a:prstGeom>
          <a:noFill/>
          <a:ln cap="flat" cmpd="sng" w="57150">
            <a:solidFill>
              <a:schemeClr val="accent3"/>
            </a:solidFill>
            <a:prstDash val="solid"/>
            <a:round/>
            <a:headEnd len="sm" w="sm" type="none"/>
            <a:tailEnd len="sm" w="sm" type="none"/>
          </a:ln>
        </p:spPr>
      </p:cxnSp>
      <p:cxnSp>
        <p:nvCxnSpPr>
          <p:cNvPr id="510" name="Google Shape;510;p4"/>
          <p:cNvCxnSpPr/>
          <p:nvPr/>
        </p:nvCxnSpPr>
        <p:spPr>
          <a:xfrm>
            <a:off x="593324" y="2250369"/>
            <a:ext cx="2562465" cy="0"/>
          </a:xfrm>
          <a:prstGeom prst="straightConnector1">
            <a:avLst/>
          </a:prstGeom>
          <a:noFill/>
          <a:ln cap="flat" cmpd="sng" w="57150">
            <a:solidFill>
              <a:schemeClr val="accent3"/>
            </a:solidFill>
            <a:prstDash val="solid"/>
            <a:round/>
            <a:headEnd len="sm" w="sm" type="none"/>
            <a:tailEnd len="sm" w="sm" type="none"/>
          </a:ln>
        </p:spPr>
      </p:cxnSp>
      <p:pic>
        <p:nvPicPr>
          <p:cNvPr descr="A picture containing logo&#10;&#10;Description automatically generated" id="511" name="Google Shape;511;p4"/>
          <p:cNvPicPr preferRelativeResize="0"/>
          <p:nvPr/>
        </p:nvPicPr>
        <p:blipFill rotWithShape="1">
          <a:blip r:embed="rId12">
            <a:alphaModFix/>
          </a:blip>
          <a:srcRect b="0" l="0" r="0" t="0"/>
          <a:stretch/>
        </p:blipFill>
        <p:spPr>
          <a:xfrm>
            <a:off x="3497346" y="1942591"/>
            <a:ext cx="1369426" cy="536158"/>
          </a:xfrm>
          <a:prstGeom prst="rect">
            <a:avLst/>
          </a:prstGeom>
          <a:noFill/>
          <a:ln>
            <a:noFill/>
          </a:ln>
        </p:spPr>
      </p:pic>
      <p:pic>
        <p:nvPicPr>
          <p:cNvPr id="512" name="Google Shape;512;p4"/>
          <p:cNvPicPr preferRelativeResize="0"/>
          <p:nvPr/>
        </p:nvPicPr>
        <p:blipFill rotWithShape="1">
          <a:blip r:embed="rId13">
            <a:alphaModFix/>
          </a:blip>
          <a:srcRect b="0" l="0" r="0" t="0"/>
          <a:stretch/>
        </p:blipFill>
        <p:spPr>
          <a:xfrm>
            <a:off x="6705600" y="1635025"/>
            <a:ext cx="1008500" cy="1008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descr="Sister Maurita Sengelaub with painting" id="518" name="Google Shape;518;g20130691737_0_34"/>
          <p:cNvPicPr preferRelativeResize="0"/>
          <p:nvPr/>
        </p:nvPicPr>
        <p:blipFill rotWithShape="1">
          <a:blip r:embed="rId3">
            <a:alphaModFix/>
          </a:blip>
          <a:srcRect b="0" l="0" r="0" t="0"/>
          <a:stretch/>
        </p:blipFill>
        <p:spPr>
          <a:xfrm>
            <a:off x="5200626" y="1962521"/>
            <a:ext cx="3564731" cy="2743200"/>
          </a:xfrm>
          <a:prstGeom prst="rect">
            <a:avLst/>
          </a:prstGeom>
          <a:noFill/>
          <a:ln>
            <a:noFill/>
          </a:ln>
        </p:spPr>
      </p:pic>
      <p:sp>
        <p:nvSpPr>
          <p:cNvPr id="519" name="Google Shape;519;g20130691737_0_34"/>
          <p:cNvSpPr txBox="1"/>
          <p:nvPr/>
        </p:nvSpPr>
        <p:spPr>
          <a:xfrm>
            <a:off x="505882" y="2123435"/>
            <a:ext cx="4570800" cy="2193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1" lang="en" sz="1400">
                <a:solidFill>
                  <a:srgbClr val="5B564C"/>
                </a:solidFill>
                <a:latin typeface="PT Sans"/>
                <a:ea typeface="PT Sans"/>
                <a:cs typeface="PT Sans"/>
                <a:sym typeface="PT Sans"/>
              </a:rPr>
              <a:t>“We [the founders] believed that farmworkers would listen to [their peers] about health care issues. You are always going to have… people working in the fields who feed us. We need to continue to support them to improve their lives. Respect and be grateful for the work that they do and design health promotion programs in holistic ways.”</a:t>
            </a:r>
            <a:endParaRPr sz="1100"/>
          </a:p>
          <a:p>
            <a:pPr indent="0" lvl="0" marL="0" marR="0" rtl="0" algn="l">
              <a:spcBef>
                <a:spcPts val="0"/>
              </a:spcBef>
              <a:spcAft>
                <a:spcPts val="0"/>
              </a:spcAft>
              <a:buNone/>
            </a:pPr>
            <a:r>
              <a:t/>
            </a:r>
            <a:endParaRPr b="0" i="0" sz="1200">
              <a:solidFill>
                <a:srgbClr val="5B564C"/>
              </a:solidFill>
              <a:latin typeface="PT Sans"/>
              <a:ea typeface="PT Sans"/>
              <a:cs typeface="PT Sans"/>
              <a:sym typeface="PT Sans"/>
            </a:endParaRPr>
          </a:p>
          <a:p>
            <a:pPr indent="0" lvl="0" marL="0" marR="0" rtl="0" algn="l">
              <a:spcBef>
                <a:spcPts val="0"/>
              </a:spcBef>
              <a:spcAft>
                <a:spcPts val="0"/>
              </a:spcAft>
              <a:buNone/>
            </a:pPr>
            <a:r>
              <a:rPr b="1" i="0" lang="en" sz="1400">
                <a:solidFill>
                  <a:srgbClr val="5B564C"/>
                </a:solidFill>
                <a:latin typeface="PT Sans"/>
                <a:ea typeface="PT Sans"/>
                <a:cs typeface="PT Sans"/>
                <a:sym typeface="PT Sans"/>
              </a:rPr>
              <a:t>-Sister Maurita Sengelaub, RSM</a:t>
            </a:r>
            <a:br>
              <a:rPr b="0" i="0" lang="en" sz="1400">
                <a:solidFill>
                  <a:srgbClr val="5B564C"/>
                </a:solidFill>
                <a:latin typeface="PT Sans"/>
                <a:ea typeface="PT Sans"/>
                <a:cs typeface="PT Sans"/>
                <a:sym typeface="PT Sans"/>
              </a:rPr>
            </a:br>
            <a:r>
              <a:rPr b="0" i="0" lang="en" sz="1400">
                <a:solidFill>
                  <a:srgbClr val="5B564C"/>
                </a:solidFill>
                <a:latin typeface="PT Sans"/>
                <a:ea typeface="PT Sans"/>
                <a:cs typeface="PT Sans"/>
                <a:sym typeface="PT Sans"/>
              </a:rPr>
              <a:t>Sisters of Mercy of the Americas</a:t>
            </a:r>
            <a:br>
              <a:rPr b="0" i="0" lang="en" sz="1400">
                <a:solidFill>
                  <a:srgbClr val="5B564C"/>
                </a:solidFill>
                <a:latin typeface="PT Sans"/>
                <a:ea typeface="PT Sans"/>
                <a:cs typeface="PT Sans"/>
                <a:sym typeface="PT Sans"/>
              </a:rPr>
            </a:br>
            <a:r>
              <a:rPr b="0" i="0" lang="en" sz="1400">
                <a:solidFill>
                  <a:srgbClr val="5B564C"/>
                </a:solidFill>
                <a:latin typeface="PT Sans"/>
                <a:ea typeface="PT Sans"/>
                <a:cs typeface="PT Sans"/>
                <a:sym typeface="PT Sans"/>
              </a:rPr>
              <a:t>Farmington Hills, MI and Founding Member of MHP Salud</a:t>
            </a:r>
            <a:endParaRPr b="0" i="0" sz="1400">
              <a:solidFill>
                <a:srgbClr val="5B564C"/>
              </a:solidFill>
              <a:latin typeface="PT Sans"/>
              <a:ea typeface="PT Sans"/>
              <a:cs typeface="PT Sans"/>
              <a:sym typeface="PT Sans"/>
            </a:endParaRPr>
          </a:p>
        </p:txBody>
      </p:sp>
      <p:sp>
        <p:nvSpPr>
          <p:cNvPr id="520" name="Google Shape;520;g20130691737_0_34"/>
          <p:cNvSpPr txBox="1"/>
          <p:nvPr/>
        </p:nvSpPr>
        <p:spPr>
          <a:xfrm>
            <a:off x="2032906" y="437780"/>
            <a:ext cx="6823500" cy="147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2100">
                <a:solidFill>
                  <a:srgbClr val="5B564C"/>
                </a:solidFill>
                <a:latin typeface="PT Sans"/>
                <a:ea typeface="PT Sans"/>
                <a:cs typeface="PT Sans"/>
                <a:sym typeface="PT Sans"/>
              </a:rPr>
              <a:t>In 1983, The National Migrant Worker Council, Inc., an association of Catholic sisters, religious leaders, and volunteers formed a vision: </a:t>
            </a:r>
            <a:r>
              <a:rPr b="0" i="1" lang="en" sz="1400">
                <a:solidFill>
                  <a:srgbClr val="5B564C"/>
                </a:solidFill>
                <a:latin typeface="PT Sans"/>
                <a:ea typeface="PT Sans"/>
                <a:cs typeface="PT Sans"/>
                <a:sym typeface="PT Sans"/>
              </a:rPr>
              <a:t>Through collaboration and resource sharing, develop innovative health promotion programs to improve health and access to care for farmworkers and their rural communities.</a:t>
            </a:r>
            <a:endParaRPr sz="1400">
              <a:solidFill>
                <a:schemeClr val="dk1"/>
              </a:solidFill>
              <a:latin typeface="Calibri"/>
              <a:ea typeface="Calibri"/>
              <a:cs typeface="Calibri"/>
              <a:sym typeface="Calibri"/>
            </a:endParaRPr>
          </a:p>
        </p:txBody>
      </p:sp>
      <p:pic>
        <p:nvPicPr>
          <p:cNvPr id="521" name="Google Shape;521;g20130691737_0_34"/>
          <p:cNvPicPr preferRelativeResize="0"/>
          <p:nvPr/>
        </p:nvPicPr>
        <p:blipFill rotWithShape="1">
          <a:blip r:embed="rId4">
            <a:alphaModFix/>
          </a:blip>
          <a:srcRect b="0" l="0" r="0" t="0"/>
          <a:stretch/>
        </p:blipFill>
        <p:spPr>
          <a:xfrm>
            <a:off x="339568" y="338707"/>
            <a:ext cx="1553319" cy="15533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20130691737_0_46"/>
          <p:cNvSpPr txBox="1"/>
          <p:nvPr/>
        </p:nvSpPr>
        <p:spPr>
          <a:xfrm>
            <a:off x="3194653" y="4718569"/>
            <a:ext cx="27546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100"/>
              <a:buFont typeface="Calibri"/>
              <a:buNone/>
            </a:pPr>
            <a:r>
              <a:rPr b="1" i="0" lang="en" sz="2100" u="none" cap="none" strike="noStrike">
                <a:solidFill>
                  <a:srgbClr val="FFFFFF"/>
                </a:solidFill>
                <a:latin typeface="Calibri"/>
                <a:ea typeface="Calibri"/>
                <a:cs typeface="Calibri"/>
                <a:sym typeface="Calibri"/>
              </a:rPr>
              <a:t>www.mhpsalud.org</a:t>
            </a:r>
            <a:endParaRPr sz="1100"/>
          </a:p>
        </p:txBody>
      </p:sp>
      <p:sp>
        <p:nvSpPr>
          <p:cNvPr id="528" name="Google Shape;528;g20130691737_0_46"/>
          <p:cNvSpPr txBox="1"/>
          <p:nvPr/>
        </p:nvSpPr>
        <p:spPr>
          <a:xfrm>
            <a:off x="1599959" y="1050378"/>
            <a:ext cx="6467400" cy="1777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500"/>
              <a:buFont typeface="Calibri"/>
              <a:buNone/>
            </a:pPr>
            <a:r>
              <a:rPr b="0" i="0" lang="en" sz="1500" u="none" cap="none" strike="noStrike">
                <a:solidFill>
                  <a:srgbClr val="000000"/>
                </a:solidFill>
                <a:latin typeface="Calibri"/>
                <a:ea typeface="Calibri"/>
                <a:cs typeface="Calibri"/>
                <a:sym typeface="Calibri"/>
              </a:rPr>
              <a:t>MHP Salud is a national nonprofit organization that implements and runs Community Health Worker (CHW) programs for </a:t>
            </a:r>
            <a:r>
              <a:rPr lang="en" sz="1500">
                <a:latin typeface="Calibri"/>
                <a:ea typeface="Calibri"/>
                <a:cs typeface="Calibri"/>
                <a:sym typeface="Calibri"/>
              </a:rPr>
              <a:t>40</a:t>
            </a:r>
            <a:r>
              <a:rPr b="0" i="0" lang="en" sz="1500" u="none" cap="none" strike="noStrike">
                <a:solidFill>
                  <a:srgbClr val="000000"/>
                </a:solidFill>
                <a:latin typeface="Calibri"/>
                <a:ea typeface="Calibri"/>
                <a:cs typeface="Calibri"/>
                <a:sym typeface="Calibri"/>
              </a:rPr>
              <a:t> years. We offer organizations and service providers training and technical assistance on CHW programming serving Migrant and Seasonal Agricultural Workers, older Hispanic/Latino adults, and other vulnerable populations tailored to their specific needs.</a:t>
            </a:r>
            <a:endParaRPr sz="1100"/>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9" name="Google Shape;529;g20130691737_0_46"/>
          <p:cNvSpPr txBox="1"/>
          <p:nvPr>
            <p:ph type="title"/>
          </p:nvPr>
        </p:nvSpPr>
        <p:spPr>
          <a:xfrm>
            <a:off x="628650" y="273844"/>
            <a:ext cx="7886700" cy="776400"/>
          </a:xfrm>
          <a:prstGeom prst="rect">
            <a:avLst/>
          </a:prstGeom>
          <a:noFill/>
          <a:ln>
            <a:noFill/>
          </a:ln>
        </p:spPr>
        <p:txBody>
          <a:bodyPr anchorCtr="0" anchor="t" bIns="34275" lIns="68575" spcFirstLastPara="1" rIns="68575" wrap="square" tIns="34275">
            <a:normAutofit fontScale="90000"/>
          </a:bodyPr>
          <a:lstStyle/>
          <a:p>
            <a:pPr indent="0" lvl="0" marL="0" rtl="0" algn="ctr">
              <a:lnSpc>
                <a:spcPct val="90000"/>
              </a:lnSpc>
              <a:spcBef>
                <a:spcPts val="0"/>
              </a:spcBef>
              <a:spcAft>
                <a:spcPts val="0"/>
              </a:spcAft>
              <a:buClr>
                <a:srgbClr val="FFA200"/>
              </a:buClr>
              <a:buSzPct val="100000"/>
              <a:buFont typeface="Calibri"/>
              <a:buNone/>
            </a:pPr>
            <a:r>
              <a:rPr b="1" lang="en" sz="6000">
                <a:solidFill>
                  <a:srgbClr val="FFA200"/>
                </a:solidFill>
                <a:latin typeface="Calibri"/>
                <a:ea typeface="Calibri"/>
                <a:cs typeface="Calibri"/>
                <a:sym typeface="Calibri"/>
              </a:rPr>
              <a:t>MHP Salud</a:t>
            </a:r>
            <a:endParaRPr sz="6000">
              <a:latin typeface="Calibri"/>
              <a:ea typeface="Calibri"/>
              <a:cs typeface="Calibri"/>
              <a:sym typeface="Calibri"/>
            </a:endParaRPr>
          </a:p>
        </p:txBody>
      </p:sp>
      <p:grpSp>
        <p:nvGrpSpPr>
          <p:cNvPr id="530" name="Google Shape;530;g20130691737_0_46"/>
          <p:cNvGrpSpPr/>
          <p:nvPr/>
        </p:nvGrpSpPr>
        <p:grpSpPr>
          <a:xfrm>
            <a:off x="1096275" y="2377295"/>
            <a:ext cx="7002629" cy="2137604"/>
            <a:chOff x="1600880" y="3570357"/>
            <a:chExt cx="9752965" cy="3432248"/>
          </a:xfrm>
        </p:grpSpPr>
        <p:pic>
          <p:nvPicPr>
            <p:cNvPr descr="A close up of a logo&#10;&#10;Description automatically generated" id="531" name="Google Shape;531;g20130691737_0_46"/>
            <p:cNvPicPr preferRelativeResize="0"/>
            <p:nvPr/>
          </p:nvPicPr>
          <p:blipFill rotWithShape="1">
            <a:blip r:embed="rId3">
              <a:alphaModFix/>
            </a:blip>
            <a:srcRect b="23595" l="10973" r="8459" t="26009"/>
            <a:stretch/>
          </p:blipFill>
          <p:spPr>
            <a:xfrm>
              <a:off x="1600880" y="3570357"/>
              <a:ext cx="9752928" cy="3432248"/>
            </a:xfrm>
            <a:prstGeom prst="rect">
              <a:avLst/>
            </a:prstGeom>
            <a:noFill/>
            <a:ln>
              <a:noFill/>
            </a:ln>
          </p:spPr>
        </p:pic>
        <p:sp>
          <p:nvSpPr>
            <p:cNvPr id="532" name="Google Shape;532;g20130691737_0_46"/>
            <p:cNvSpPr txBox="1"/>
            <p:nvPr/>
          </p:nvSpPr>
          <p:spPr>
            <a:xfrm>
              <a:off x="2170595" y="3570357"/>
              <a:ext cx="1797000" cy="555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Resources</a:t>
              </a:r>
              <a:endParaRPr sz="1100"/>
            </a:p>
          </p:txBody>
        </p:sp>
        <p:sp>
          <p:nvSpPr>
            <p:cNvPr id="533" name="Google Shape;533;g20130691737_0_46"/>
            <p:cNvSpPr txBox="1"/>
            <p:nvPr/>
          </p:nvSpPr>
          <p:spPr>
            <a:xfrm>
              <a:off x="5614041" y="3570357"/>
              <a:ext cx="1797000" cy="555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TTA</a:t>
              </a:r>
              <a:endParaRPr sz="1100"/>
            </a:p>
          </p:txBody>
        </p:sp>
        <p:sp>
          <p:nvSpPr>
            <p:cNvPr id="534" name="Google Shape;534;g20130691737_0_46"/>
            <p:cNvSpPr txBox="1"/>
            <p:nvPr/>
          </p:nvSpPr>
          <p:spPr>
            <a:xfrm>
              <a:off x="8664945" y="3613117"/>
              <a:ext cx="2688900" cy="481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500"/>
                <a:buFont typeface="Calibri"/>
                <a:buNone/>
              </a:pPr>
              <a:r>
                <a:rPr b="1" i="0" lang="en" sz="1500" u="none" cap="none" strike="noStrike">
                  <a:solidFill>
                    <a:srgbClr val="000000"/>
                  </a:solidFill>
                  <a:latin typeface="Calibri"/>
                  <a:ea typeface="Calibri"/>
                  <a:cs typeface="Calibri"/>
                  <a:sym typeface="Calibri"/>
                </a:rPr>
                <a:t>Virtual Learning</a:t>
              </a:r>
              <a:endParaRPr sz="1100"/>
            </a:p>
          </p:txBody>
        </p:sp>
        <p:sp>
          <p:nvSpPr>
            <p:cNvPr id="535" name="Google Shape;535;g20130691737_0_46"/>
            <p:cNvSpPr txBox="1"/>
            <p:nvPr/>
          </p:nvSpPr>
          <p:spPr>
            <a:xfrm>
              <a:off x="1779098" y="4423279"/>
              <a:ext cx="2337900" cy="25332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Calibri"/>
                  <a:ea typeface="Calibri"/>
                  <a:cs typeface="Calibri"/>
                  <a:sym typeface="Calibri"/>
                </a:rPr>
                <a:t>Culturally and Linguistically Appropriate materials</a:t>
              </a:r>
              <a:endParaRPr sz="1100"/>
            </a:p>
            <a:p>
              <a:pPr indent="-215900" lvl="0" marL="2159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Calibri"/>
                  <a:ea typeface="Calibri"/>
                  <a:cs typeface="Calibri"/>
                  <a:sym typeface="Calibri"/>
                </a:rPr>
                <a:t>Blogs</a:t>
              </a:r>
              <a:endParaRPr sz="1100"/>
            </a:p>
            <a:p>
              <a:pPr indent="-215900" lvl="0" marL="2159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Calibri"/>
                  <a:ea typeface="Calibri"/>
                  <a:cs typeface="Calibri"/>
                  <a:sym typeface="Calibri"/>
                </a:rPr>
                <a:t>Newsletters</a:t>
              </a:r>
              <a:endParaRPr sz="1100"/>
            </a:p>
            <a:p>
              <a:pPr indent="-215900" lvl="0" marL="2159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Calibri"/>
                  <a:ea typeface="Calibri"/>
                  <a:cs typeface="Calibri"/>
                  <a:sym typeface="Calibri"/>
                </a:rPr>
                <a:t>Resources</a:t>
              </a:r>
              <a:endParaRPr sz="1100"/>
            </a:p>
          </p:txBody>
        </p:sp>
        <p:sp>
          <p:nvSpPr>
            <p:cNvPr id="536" name="Google Shape;536;g20130691737_0_46"/>
            <p:cNvSpPr txBox="1"/>
            <p:nvPr/>
          </p:nvSpPr>
          <p:spPr>
            <a:xfrm>
              <a:off x="4986316" y="4554782"/>
              <a:ext cx="2547600" cy="21873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Focus on peers/CHWs</a:t>
              </a:r>
              <a:endParaRPr sz="1100"/>
            </a:p>
            <a:p>
              <a:pPr indent="-215900" lvl="0" marL="2159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Monthly TA Calls</a:t>
              </a:r>
              <a:endParaRPr sz="1100"/>
            </a:p>
            <a:p>
              <a:pPr indent="-215900" lvl="0" marL="2159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TTA Requests</a:t>
              </a:r>
              <a:endParaRPr sz="1100"/>
            </a:p>
            <a:p>
              <a:pPr indent="-215900" lvl="0" marL="2159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 Training on key issues affecting Migrant</a:t>
              </a:r>
              <a:r>
                <a:rPr lang="en" sz="1200">
                  <a:solidFill>
                    <a:srgbClr val="000000"/>
                  </a:solidFill>
                  <a:latin typeface="Calibri"/>
                  <a:ea typeface="Calibri"/>
                  <a:cs typeface="Calibri"/>
                  <a:sym typeface="Calibri"/>
                </a:rPr>
                <a:t> and Seasonal Agricultural Workers</a:t>
              </a:r>
              <a:endParaRPr b="0" i="0" sz="1200" u="none" cap="none" strike="noStrike">
                <a:solidFill>
                  <a:srgbClr val="000000"/>
                </a:solidFill>
                <a:latin typeface="Calibri"/>
                <a:ea typeface="Calibri"/>
                <a:cs typeface="Calibri"/>
                <a:sym typeface="Calibri"/>
              </a:endParaRPr>
            </a:p>
          </p:txBody>
        </p:sp>
        <p:sp>
          <p:nvSpPr>
            <p:cNvPr id="537" name="Google Shape;537;g20130691737_0_46"/>
            <p:cNvSpPr txBox="1"/>
            <p:nvPr/>
          </p:nvSpPr>
          <p:spPr>
            <a:xfrm>
              <a:off x="8403334" y="4477509"/>
              <a:ext cx="2243700" cy="18411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Calibri"/>
                  <a:ea typeface="Calibri"/>
                  <a:cs typeface="Calibri"/>
                  <a:sym typeface="Calibri"/>
                </a:rPr>
                <a:t>Webinars / Learning Collaboratives</a:t>
              </a:r>
              <a:endParaRPr sz="1100"/>
            </a:p>
            <a:p>
              <a:pPr indent="-215900" lvl="0" marL="2159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Calibri"/>
                  <a:ea typeface="Calibri"/>
                  <a:cs typeface="Calibri"/>
                  <a:sym typeface="Calibri"/>
                </a:rPr>
                <a:t>Pre-recorded sessions</a:t>
              </a:r>
              <a:endParaRPr sz="1100"/>
            </a:p>
          </p:txBody>
        </p:sp>
        <p:pic>
          <p:nvPicPr>
            <p:cNvPr descr="Online meeting" id="538" name="Google Shape;538;g20130691737_0_46"/>
            <p:cNvPicPr preferRelativeResize="0"/>
            <p:nvPr/>
          </p:nvPicPr>
          <p:blipFill rotWithShape="1">
            <a:blip r:embed="rId4">
              <a:alphaModFix/>
            </a:blip>
            <a:srcRect b="0" l="0" r="0" t="0"/>
            <a:stretch/>
          </p:blipFill>
          <p:spPr>
            <a:xfrm>
              <a:off x="8403334" y="3649021"/>
              <a:ext cx="523221" cy="523221"/>
            </a:xfrm>
            <a:prstGeom prst="rect">
              <a:avLst/>
            </a:prstGeom>
            <a:noFill/>
            <a:ln>
              <a:noFill/>
            </a:ln>
          </p:spPr>
        </p:pic>
        <p:pic>
          <p:nvPicPr>
            <p:cNvPr descr="Books on shelf" id="539" name="Google Shape;539;g20130691737_0_46"/>
            <p:cNvPicPr preferRelativeResize="0"/>
            <p:nvPr/>
          </p:nvPicPr>
          <p:blipFill rotWithShape="1">
            <a:blip r:embed="rId5">
              <a:alphaModFix/>
            </a:blip>
            <a:srcRect b="0" l="0" r="0" t="0"/>
            <a:stretch/>
          </p:blipFill>
          <p:spPr>
            <a:xfrm>
              <a:off x="1661304" y="3648846"/>
              <a:ext cx="487010" cy="487010"/>
            </a:xfrm>
            <a:prstGeom prst="rect">
              <a:avLst/>
            </a:prstGeom>
            <a:noFill/>
            <a:ln>
              <a:noFill/>
            </a:ln>
          </p:spPr>
        </p:pic>
        <p:pic>
          <p:nvPicPr>
            <p:cNvPr descr="Questions" id="540" name="Google Shape;540;g20130691737_0_46"/>
            <p:cNvPicPr preferRelativeResize="0"/>
            <p:nvPr/>
          </p:nvPicPr>
          <p:blipFill rotWithShape="1">
            <a:blip r:embed="rId6">
              <a:alphaModFix/>
            </a:blip>
            <a:srcRect b="0" l="0" r="0" t="0"/>
            <a:stretch/>
          </p:blipFill>
          <p:spPr>
            <a:xfrm>
              <a:off x="4959883" y="3607048"/>
              <a:ext cx="592494" cy="592494"/>
            </a:xfrm>
            <a:prstGeom prst="rect">
              <a:avLst/>
            </a:prstGeom>
            <a:noFill/>
            <a:ln>
              <a:noFill/>
            </a:ln>
          </p:spPr>
        </p:pic>
      </p:grpSp>
      <p:pic>
        <p:nvPicPr>
          <p:cNvPr id="541" name="Google Shape;541;g20130691737_0_46"/>
          <p:cNvPicPr preferRelativeResize="0"/>
          <p:nvPr/>
        </p:nvPicPr>
        <p:blipFill rotWithShape="1">
          <a:blip r:embed="rId7">
            <a:alphaModFix/>
          </a:blip>
          <a:srcRect b="0" l="0" r="0" t="0"/>
          <a:stretch/>
        </p:blipFill>
        <p:spPr>
          <a:xfrm>
            <a:off x="227330" y="253442"/>
            <a:ext cx="1513197" cy="1513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20130691737_0_84"/>
          <p:cNvSpPr txBox="1"/>
          <p:nvPr>
            <p:ph type="ctrTitle"/>
          </p:nvPr>
        </p:nvSpPr>
        <p:spPr>
          <a:xfrm>
            <a:off x="0" y="361724"/>
            <a:ext cx="9144000" cy="603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757070"/>
              </a:buClr>
              <a:buSzPts val="2700"/>
              <a:buFont typeface="Open Sans"/>
              <a:buNone/>
            </a:pPr>
            <a:r>
              <a:rPr b="1" i="0" lang="en" sz="2700" u="none" cap="none" strike="noStrike">
                <a:solidFill>
                  <a:srgbClr val="757070"/>
                </a:solidFill>
                <a:latin typeface="Open Sans"/>
                <a:ea typeface="Open Sans"/>
                <a:cs typeface="Open Sans"/>
                <a:sym typeface="Open Sans"/>
              </a:rPr>
              <a:t>Example Resources for CHWs working with MSAWs</a:t>
            </a:r>
            <a:endParaRPr sz="1100"/>
          </a:p>
        </p:txBody>
      </p:sp>
      <p:sp>
        <p:nvSpPr>
          <p:cNvPr id="548" name="Google Shape;548;g20130691737_0_84"/>
          <p:cNvSpPr txBox="1"/>
          <p:nvPr>
            <p:ph idx="1" type="subTitle"/>
          </p:nvPr>
        </p:nvSpPr>
        <p:spPr>
          <a:xfrm>
            <a:off x="797532" y="1060013"/>
            <a:ext cx="4932300" cy="1241700"/>
          </a:xfrm>
          <a:prstGeom prst="rect">
            <a:avLst/>
          </a:prstGeom>
          <a:noFill/>
          <a:ln>
            <a:noFill/>
          </a:ln>
        </p:spPr>
        <p:txBody>
          <a:bodyPr anchorCtr="0" anchor="t" bIns="34275" lIns="68575" spcFirstLastPara="1" rIns="68575" wrap="square" tIns="34275">
            <a:noAutofit/>
          </a:bodyPr>
          <a:lstStyle/>
          <a:p>
            <a:pPr indent="-177800" lvl="0" marL="177800" marR="0" rtl="0" algn="l">
              <a:lnSpc>
                <a:spcPct val="90000"/>
              </a:lnSpc>
              <a:spcBef>
                <a:spcPts val="0"/>
              </a:spcBef>
              <a:spcAft>
                <a:spcPts val="0"/>
              </a:spcAft>
              <a:buClr>
                <a:srgbClr val="0872BA"/>
              </a:buClr>
              <a:buSzPts val="1800"/>
              <a:buFont typeface="Arial"/>
              <a:buChar char="•"/>
            </a:pPr>
            <a:r>
              <a:rPr lang="en" sz="1800" u="sng">
                <a:solidFill>
                  <a:srgbClr val="0872BA"/>
                </a:solidFill>
                <a:latin typeface="Calibri"/>
                <a:ea typeface="Calibri"/>
                <a:cs typeface="Calibri"/>
                <a:sym typeface="Calibri"/>
                <a:hlinkClick r:id="rId3">
                  <a:extLst>
                    <a:ext uri="{A12FA001-AC4F-418D-AE19-62706E023703}">
                      <ahyp:hlinkClr val="tx"/>
                    </a:ext>
                  </a:extLst>
                </a:hlinkClick>
              </a:rPr>
              <a:t>Educational Tools for Diabetes Control Education and Management</a:t>
            </a:r>
            <a:r>
              <a:rPr lang="en" sz="1800" u="sng">
                <a:solidFill>
                  <a:srgbClr val="0872BA"/>
                </a:solidFill>
                <a:latin typeface="Calibri"/>
                <a:ea typeface="Calibri"/>
                <a:cs typeface="Calibri"/>
                <a:sym typeface="Calibri"/>
                <a:hlinkClick r:id="rId4">
                  <a:extLst>
                    <a:ext uri="{A12FA001-AC4F-418D-AE19-62706E023703}">
                      <ahyp:hlinkClr val="tx"/>
                    </a:ext>
                  </a:extLst>
                </a:hlinkClick>
              </a:rPr>
              <a:t>  </a:t>
            </a:r>
            <a:endParaRPr sz="1800">
              <a:solidFill>
                <a:srgbClr val="0872BA"/>
              </a:solidFill>
              <a:latin typeface="Calibri"/>
              <a:ea typeface="Calibri"/>
              <a:cs typeface="Calibri"/>
              <a:sym typeface="Calibri"/>
            </a:endParaRPr>
          </a:p>
          <a:p>
            <a:pPr indent="-177800" lvl="1" marL="520700" marR="0" rtl="0" algn="l">
              <a:lnSpc>
                <a:spcPct val="90000"/>
              </a:lnSpc>
              <a:spcBef>
                <a:spcPts val="400"/>
              </a:spcBef>
              <a:spcAft>
                <a:spcPts val="0"/>
              </a:spcAft>
              <a:buClr>
                <a:schemeClr val="dk1"/>
              </a:buClr>
              <a:buSzPts val="1800"/>
              <a:buFont typeface="Arial"/>
              <a:buChar char="•"/>
            </a:pPr>
            <a:r>
              <a:rPr b="1" i="0" lang="en" sz="1800" u="none" cap="none" strike="noStrike">
                <a:solidFill>
                  <a:schemeClr val="dk1"/>
                </a:solidFill>
                <a:latin typeface="Calibri"/>
                <a:ea typeface="Calibri"/>
                <a:cs typeface="Calibri"/>
                <a:sym typeface="Calibri"/>
              </a:rPr>
              <a:t>Diabetes Guide</a:t>
            </a:r>
            <a:endParaRPr sz="1100"/>
          </a:p>
          <a:p>
            <a:pPr indent="-177800" lvl="1" marL="520700" marR="0" rtl="0" algn="l">
              <a:lnSpc>
                <a:spcPct val="90000"/>
              </a:lnSpc>
              <a:spcBef>
                <a:spcPts val="400"/>
              </a:spcBef>
              <a:spcAft>
                <a:spcPts val="0"/>
              </a:spcAft>
              <a:buClr>
                <a:schemeClr val="dk1"/>
              </a:buClr>
              <a:buSzPts val="1800"/>
              <a:buFont typeface="Arial"/>
              <a:buChar char="•"/>
            </a:pPr>
            <a:r>
              <a:rPr b="1" i="0" lang="en" sz="1800" u="none" cap="none" strike="noStrike">
                <a:solidFill>
                  <a:schemeClr val="dk1"/>
                </a:solidFill>
                <a:latin typeface="Calibri"/>
                <a:ea typeface="Calibri"/>
                <a:cs typeface="Calibri"/>
                <a:sym typeface="Calibri"/>
              </a:rPr>
              <a:t>Eye Care Guide</a:t>
            </a:r>
            <a:endParaRPr sz="1100"/>
          </a:p>
          <a:p>
            <a:pPr indent="-177800" lvl="1" marL="520700" marR="0" rtl="0" algn="l">
              <a:lnSpc>
                <a:spcPct val="90000"/>
              </a:lnSpc>
              <a:spcBef>
                <a:spcPts val="400"/>
              </a:spcBef>
              <a:spcAft>
                <a:spcPts val="0"/>
              </a:spcAft>
              <a:buClr>
                <a:schemeClr val="dk1"/>
              </a:buClr>
              <a:buSzPts val="1800"/>
              <a:buFont typeface="Arial"/>
              <a:buChar char="•"/>
            </a:pPr>
            <a:r>
              <a:rPr b="1" i="0" lang="en" sz="1800" u="none" cap="none" strike="noStrike">
                <a:solidFill>
                  <a:schemeClr val="dk1"/>
                </a:solidFill>
                <a:latin typeface="Calibri"/>
                <a:ea typeface="Calibri"/>
                <a:cs typeface="Calibri"/>
                <a:sym typeface="Calibri"/>
              </a:rPr>
              <a:t>Oral Care Guide</a:t>
            </a:r>
            <a:endParaRPr sz="1100"/>
          </a:p>
          <a:p>
            <a:pPr indent="-177800" lvl="1" marL="520700" marR="0" rtl="0" algn="l">
              <a:lnSpc>
                <a:spcPct val="90000"/>
              </a:lnSpc>
              <a:spcBef>
                <a:spcPts val="400"/>
              </a:spcBef>
              <a:spcAft>
                <a:spcPts val="0"/>
              </a:spcAft>
              <a:buClr>
                <a:schemeClr val="dk1"/>
              </a:buClr>
              <a:buSzPts val="1800"/>
              <a:buFont typeface="Arial"/>
              <a:buChar char="•"/>
            </a:pPr>
            <a:r>
              <a:rPr b="1" i="0" lang="en" sz="1800" u="none" cap="none" strike="noStrike">
                <a:solidFill>
                  <a:schemeClr val="dk1"/>
                </a:solidFill>
                <a:latin typeface="Calibri"/>
                <a:ea typeface="Calibri"/>
                <a:cs typeface="Calibri"/>
                <a:sym typeface="Calibri"/>
              </a:rPr>
              <a:t>Foot Care Guide</a:t>
            </a:r>
            <a:endParaRPr sz="1100"/>
          </a:p>
        </p:txBody>
      </p:sp>
      <p:pic>
        <p:nvPicPr>
          <p:cNvPr id="549" name="Google Shape;549;g20130691737_0_84"/>
          <p:cNvPicPr preferRelativeResize="0"/>
          <p:nvPr/>
        </p:nvPicPr>
        <p:blipFill rotWithShape="1">
          <a:blip r:embed="rId5">
            <a:alphaModFix/>
          </a:blip>
          <a:srcRect b="569" l="42048" r="24329" t="19244"/>
          <a:stretch/>
        </p:blipFill>
        <p:spPr>
          <a:xfrm rot="580688">
            <a:off x="6314548" y="1167029"/>
            <a:ext cx="2377899" cy="3047981"/>
          </a:xfrm>
          <a:prstGeom prst="rect">
            <a:avLst/>
          </a:prstGeom>
          <a:noFill/>
          <a:ln cap="flat" cmpd="sng" w="9525">
            <a:solidFill>
              <a:srgbClr val="A5A5A5"/>
            </a:solidFill>
            <a:prstDash val="solid"/>
            <a:round/>
            <a:headEnd len="sm" w="sm" type="none"/>
            <a:tailEnd len="sm" w="sm" type="none"/>
          </a:ln>
        </p:spPr>
      </p:pic>
      <p:pic>
        <p:nvPicPr>
          <p:cNvPr id="550" name="Google Shape;550;g20130691737_0_84"/>
          <p:cNvPicPr preferRelativeResize="0"/>
          <p:nvPr/>
        </p:nvPicPr>
        <p:blipFill rotWithShape="1">
          <a:blip r:embed="rId6">
            <a:alphaModFix/>
          </a:blip>
          <a:srcRect b="-48" l="41883" r="24156" t="19240"/>
          <a:stretch/>
        </p:blipFill>
        <p:spPr>
          <a:xfrm rot="-555195">
            <a:off x="3888138" y="1639323"/>
            <a:ext cx="2312557" cy="2957754"/>
          </a:xfrm>
          <a:prstGeom prst="rect">
            <a:avLst/>
          </a:prstGeom>
          <a:noFill/>
          <a:ln cap="flat" cmpd="sng" w="9525">
            <a:solidFill>
              <a:srgbClr val="A5A5A5"/>
            </a:solidFill>
            <a:prstDash val="solid"/>
            <a:round/>
            <a:headEnd len="sm" w="sm" type="none"/>
            <a:tailEnd len="sm" w="sm" type="none"/>
          </a:ln>
        </p:spPr>
      </p:pic>
      <p:pic>
        <p:nvPicPr>
          <p:cNvPr id="551" name="Google Shape;551;g20130691737_0_84"/>
          <p:cNvPicPr preferRelativeResize="0"/>
          <p:nvPr/>
        </p:nvPicPr>
        <p:blipFill rotWithShape="1">
          <a:blip r:embed="rId7">
            <a:alphaModFix/>
          </a:blip>
          <a:srcRect b="-208" l="41881" r="24242" t="63573"/>
          <a:stretch/>
        </p:blipFill>
        <p:spPr>
          <a:xfrm>
            <a:off x="1012016" y="2904903"/>
            <a:ext cx="2758064" cy="1603227"/>
          </a:xfrm>
          <a:prstGeom prst="rect">
            <a:avLst/>
          </a:prstGeom>
          <a:noFill/>
          <a:ln cap="flat" cmpd="sng" w="9525">
            <a:solidFill>
              <a:srgbClr val="A5A5A5"/>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20130691737_0_17"/>
          <p:cNvSpPr txBox="1"/>
          <p:nvPr/>
        </p:nvSpPr>
        <p:spPr>
          <a:xfrm>
            <a:off x="605592" y="3182831"/>
            <a:ext cx="9344400" cy="1593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3600">
                <a:solidFill>
                  <a:srgbClr val="595959"/>
                </a:solidFill>
                <a:latin typeface="Open Sans"/>
                <a:ea typeface="Open Sans"/>
                <a:cs typeface="Open Sans"/>
                <a:sym typeface="Open Sans"/>
              </a:rPr>
              <a:t>MHP Salud</a:t>
            </a:r>
            <a:endParaRPr b="1" sz="3600">
              <a:solidFill>
                <a:srgbClr val="595959"/>
              </a:solidFill>
              <a:latin typeface="Open Sans"/>
              <a:ea typeface="Open Sans"/>
              <a:cs typeface="Open Sans"/>
              <a:sym typeface="Open Sans"/>
            </a:endParaRPr>
          </a:p>
          <a:p>
            <a:pPr indent="0" lvl="0" marL="0" marR="0" rtl="0" algn="l">
              <a:spcBef>
                <a:spcPts val="0"/>
              </a:spcBef>
              <a:spcAft>
                <a:spcPts val="0"/>
              </a:spcAft>
              <a:buNone/>
            </a:pPr>
            <a:r>
              <a:rPr b="1" lang="en" sz="2100">
                <a:solidFill>
                  <a:srgbClr val="595959"/>
                </a:solidFill>
                <a:latin typeface="Open Sans"/>
                <a:ea typeface="Open Sans"/>
                <a:cs typeface="Open Sans"/>
                <a:sym typeface="Open Sans"/>
              </a:rPr>
              <a:t>Monica Garcia</a:t>
            </a:r>
            <a:endParaRPr sz="1100"/>
          </a:p>
          <a:p>
            <a:pPr indent="0" lvl="0" marL="0" marR="0" rtl="0" algn="l">
              <a:spcBef>
                <a:spcPts val="0"/>
              </a:spcBef>
              <a:spcAft>
                <a:spcPts val="0"/>
              </a:spcAft>
              <a:buNone/>
            </a:pPr>
            <a:r>
              <a:rPr b="1" lang="en" sz="2100">
                <a:solidFill>
                  <a:srgbClr val="595959"/>
                </a:solidFill>
                <a:latin typeface="Open Sans"/>
                <a:ea typeface="Open Sans"/>
                <a:cs typeface="Open Sans"/>
                <a:sym typeface="Open Sans"/>
              </a:rPr>
              <a:t>Health Strategy Specialist</a:t>
            </a:r>
            <a:endParaRPr b="1" sz="2100">
              <a:solidFill>
                <a:srgbClr val="595959"/>
              </a:solidFill>
              <a:latin typeface="Open Sans"/>
              <a:ea typeface="Open Sans"/>
              <a:cs typeface="Open Sans"/>
              <a:sym typeface="Open Sans"/>
            </a:endParaRPr>
          </a:p>
          <a:p>
            <a:pPr indent="0" lvl="0" marL="0" marR="0" rtl="0" algn="l">
              <a:spcBef>
                <a:spcPts val="0"/>
              </a:spcBef>
              <a:spcAft>
                <a:spcPts val="0"/>
              </a:spcAft>
              <a:buNone/>
            </a:pPr>
            <a:r>
              <a:rPr b="1" lang="en" sz="2100" u="sng">
                <a:solidFill>
                  <a:schemeClr val="hlink"/>
                </a:solidFill>
                <a:latin typeface="Open Sans"/>
                <a:ea typeface="Open Sans"/>
                <a:cs typeface="Open Sans"/>
                <a:sym typeface="Open Sans"/>
                <a:hlinkClick r:id="rId3"/>
              </a:rPr>
              <a:t>mogarcia@mhpsalud.org</a:t>
            </a:r>
            <a:r>
              <a:rPr b="1" lang="en" sz="2100">
                <a:solidFill>
                  <a:srgbClr val="595959"/>
                </a:solidFill>
                <a:latin typeface="Open Sans"/>
                <a:ea typeface="Open Sans"/>
                <a:cs typeface="Open Sans"/>
                <a:sym typeface="Open Sans"/>
              </a:rPr>
              <a:t> </a:t>
            </a:r>
            <a:endParaRPr b="1" sz="2100">
              <a:solidFill>
                <a:srgbClr val="595959"/>
              </a:solidFill>
              <a:latin typeface="Open Sans"/>
              <a:ea typeface="Open Sans"/>
              <a:cs typeface="Open Sans"/>
              <a:sym typeface="Open Sans"/>
            </a:endParaRPr>
          </a:p>
        </p:txBody>
      </p:sp>
      <p:sp>
        <p:nvSpPr>
          <p:cNvPr id="558" name="Google Shape;558;g20130691737_0_17"/>
          <p:cNvSpPr/>
          <p:nvPr/>
        </p:nvSpPr>
        <p:spPr>
          <a:xfrm>
            <a:off x="6942141" y="2492903"/>
            <a:ext cx="1484700" cy="1476300"/>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559" name="Google Shape;559;g20130691737_0_17"/>
          <p:cNvPicPr preferRelativeResize="0"/>
          <p:nvPr/>
        </p:nvPicPr>
        <p:blipFill rotWithShape="1">
          <a:blip r:embed="rId4">
            <a:alphaModFix/>
          </a:blip>
          <a:srcRect b="0" l="0" r="0" t="0"/>
          <a:stretch/>
        </p:blipFill>
        <p:spPr>
          <a:xfrm>
            <a:off x="7192493" y="2723029"/>
            <a:ext cx="1031858" cy="10318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1f907345426_1_21"/>
          <p:cNvSpPr txBox="1"/>
          <p:nvPr>
            <p:ph type="title"/>
          </p:nvPr>
        </p:nvSpPr>
        <p:spPr>
          <a:xfrm>
            <a:off x="754439" y="634152"/>
            <a:ext cx="7688700" cy="5352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6D1D6B"/>
              </a:buClr>
              <a:buSzPts val="4100"/>
              <a:buFont typeface="Trebuchet MS"/>
              <a:buNone/>
            </a:pPr>
            <a:r>
              <a:rPr lang="en" sz="2800"/>
              <a:t>Farmworker Justice (FJ)</a:t>
            </a:r>
            <a:endParaRPr sz="3600"/>
          </a:p>
        </p:txBody>
      </p:sp>
      <p:sp>
        <p:nvSpPr>
          <p:cNvPr id="566" name="Google Shape;566;g1f907345426_1_21"/>
          <p:cNvSpPr txBox="1"/>
          <p:nvPr/>
        </p:nvSpPr>
        <p:spPr>
          <a:xfrm>
            <a:off x="449925" y="1373075"/>
            <a:ext cx="54870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000">
                <a:solidFill>
                  <a:schemeClr val="dk2"/>
                </a:solidFill>
              </a:rPr>
              <a:t>Farmworker Justice seeks to empower farmworkers and their families to improve their living and working conditions, immigration status, health, occupational safety, and access to justice.</a:t>
            </a:r>
            <a:endParaRPr sz="2000">
              <a:solidFill>
                <a:schemeClr val="dk2"/>
              </a:solidFill>
            </a:endParaRPr>
          </a:p>
          <a:p>
            <a:pPr indent="0" lvl="0" marL="0" marR="0" rtl="0" algn="l">
              <a:lnSpc>
                <a:spcPct val="100000"/>
              </a:lnSpc>
              <a:spcBef>
                <a:spcPts val="0"/>
              </a:spcBef>
              <a:spcAft>
                <a:spcPts val="0"/>
              </a:spcAft>
              <a:buNone/>
            </a:pPr>
            <a:r>
              <a:t/>
            </a:r>
            <a:endParaRPr sz="2000">
              <a:solidFill>
                <a:schemeClr val="dk2"/>
              </a:solidFill>
            </a:endParaRPr>
          </a:p>
          <a:p>
            <a:pPr indent="0" lvl="0" marL="0" marR="0" rtl="0" algn="l">
              <a:lnSpc>
                <a:spcPct val="100000"/>
              </a:lnSpc>
              <a:spcBef>
                <a:spcPts val="0"/>
              </a:spcBef>
              <a:spcAft>
                <a:spcPts val="0"/>
              </a:spcAft>
              <a:buNone/>
            </a:pPr>
            <a:r>
              <a:rPr lang="en" sz="2000">
                <a:solidFill>
                  <a:schemeClr val="dk2"/>
                </a:solidFill>
              </a:rPr>
              <a:t>Using a multi-faceted approach, FJ engages in litigation, administrative and legislative advocacy, training and technical assistance, coalition-building, and public education</a:t>
            </a:r>
            <a:endParaRPr sz="2000">
              <a:solidFill>
                <a:schemeClr val="dk2"/>
              </a:solidFill>
            </a:endParaRPr>
          </a:p>
          <a:p>
            <a:pPr indent="0" lvl="0" marL="0" marR="0" rtl="0" algn="l">
              <a:lnSpc>
                <a:spcPct val="100000"/>
              </a:lnSpc>
              <a:spcBef>
                <a:spcPts val="0"/>
              </a:spcBef>
              <a:spcAft>
                <a:spcPts val="0"/>
              </a:spcAft>
              <a:buNone/>
            </a:pPr>
            <a:r>
              <a:t/>
            </a:r>
            <a:endParaRPr sz="2000">
              <a:solidFill>
                <a:schemeClr val="dk2"/>
              </a:solidFill>
            </a:endParaRPr>
          </a:p>
          <a:p>
            <a:pPr indent="0" lvl="0" marL="0" marR="0" rtl="0" algn="l">
              <a:lnSpc>
                <a:spcPct val="100000"/>
              </a:lnSpc>
              <a:spcBef>
                <a:spcPts val="0"/>
              </a:spcBef>
              <a:spcAft>
                <a:spcPts val="0"/>
              </a:spcAft>
              <a:buNone/>
            </a:pPr>
            <a:r>
              <a:t/>
            </a:r>
            <a:endParaRPr sz="2000">
              <a:solidFill>
                <a:schemeClr val="dk2"/>
              </a:solidFill>
            </a:endParaRPr>
          </a:p>
        </p:txBody>
      </p:sp>
      <p:pic>
        <p:nvPicPr>
          <p:cNvPr descr="FJLogotransparent background-sm.png" id="567" name="Google Shape;567;g1f907345426_1_21"/>
          <p:cNvPicPr preferRelativeResize="0"/>
          <p:nvPr/>
        </p:nvPicPr>
        <p:blipFill rotWithShape="1">
          <a:blip r:embed="rId3">
            <a:alphaModFix/>
          </a:blip>
          <a:srcRect b="0" l="0" r="0" t="0"/>
          <a:stretch/>
        </p:blipFill>
        <p:spPr>
          <a:xfrm>
            <a:off x="6140647" y="1819125"/>
            <a:ext cx="2302500" cy="198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20703c74150_0_1"/>
          <p:cNvSpPr txBox="1"/>
          <p:nvPr>
            <p:ph type="title"/>
          </p:nvPr>
        </p:nvSpPr>
        <p:spPr>
          <a:xfrm>
            <a:off x="754439" y="634152"/>
            <a:ext cx="7688700" cy="5352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6D1D6B"/>
              </a:buClr>
              <a:buSzPts val="4100"/>
              <a:buFont typeface="Trebuchet MS"/>
              <a:buNone/>
            </a:pPr>
            <a:r>
              <a:rPr lang="en" sz="2800"/>
              <a:t>Farmworker Justice (FJ) Training &amp; TA</a:t>
            </a:r>
            <a:endParaRPr sz="3600"/>
          </a:p>
        </p:txBody>
      </p:sp>
      <p:sp>
        <p:nvSpPr>
          <p:cNvPr id="574" name="Google Shape;574;g20703c74150_0_1"/>
          <p:cNvSpPr txBox="1"/>
          <p:nvPr/>
        </p:nvSpPr>
        <p:spPr>
          <a:xfrm>
            <a:off x="3076625" y="1169350"/>
            <a:ext cx="58440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000">
                <a:solidFill>
                  <a:schemeClr val="dk2"/>
                </a:solidFill>
              </a:rPr>
              <a:t>Promotes utilization of health care services, access to health care, and occupational safety and health of farmworker families </a:t>
            </a:r>
            <a:endParaRPr sz="2000">
              <a:solidFill>
                <a:schemeClr val="dk2"/>
              </a:solidFill>
            </a:endParaRPr>
          </a:p>
          <a:p>
            <a:pPr indent="0" lvl="0" marL="0" marR="0" rtl="0" algn="l">
              <a:lnSpc>
                <a:spcPct val="100000"/>
              </a:lnSpc>
              <a:spcBef>
                <a:spcPts val="0"/>
              </a:spcBef>
              <a:spcAft>
                <a:spcPts val="0"/>
              </a:spcAft>
              <a:buNone/>
            </a:pPr>
            <a:r>
              <a:t/>
            </a:r>
            <a:endParaRPr sz="2000">
              <a:solidFill>
                <a:schemeClr val="dk2"/>
              </a:solidFill>
            </a:endParaRPr>
          </a:p>
          <a:p>
            <a:pPr indent="-355600" lvl="0" marL="457200" marR="0" rtl="0" algn="l">
              <a:lnSpc>
                <a:spcPct val="100000"/>
              </a:lnSpc>
              <a:spcBef>
                <a:spcPts val="0"/>
              </a:spcBef>
              <a:spcAft>
                <a:spcPts val="0"/>
              </a:spcAft>
              <a:buClr>
                <a:schemeClr val="dk2"/>
              </a:buClr>
              <a:buSzPts val="2000"/>
              <a:buChar char="●"/>
            </a:pPr>
            <a:r>
              <a:rPr lang="en" sz="2000">
                <a:solidFill>
                  <a:schemeClr val="dk2"/>
                </a:solidFill>
              </a:rPr>
              <a:t>Policy-information sharing on occupational, environmental health and health care</a:t>
            </a:r>
            <a:endParaRPr sz="2000">
              <a:solidFill>
                <a:schemeClr val="dk2"/>
              </a:solidFill>
            </a:endParaRPr>
          </a:p>
          <a:p>
            <a:pPr indent="-355600" lvl="0" marL="457200" marR="0" rtl="0" algn="l">
              <a:lnSpc>
                <a:spcPct val="100000"/>
              </a:lnSpc>
              <a:spcBef>
                <a:spcPts val="0"/>
              </a:spcBef>
              <a:spcAft>
                <a:spcPts val="0"/>
              </a:spcAft>
              <a:buClr>
                <a:schemeClr val="dk2"/>
              </a:buClr>
              <a:buSzPts val="2000"/>
              <a:buChar char="●"/>
            </a:pPr>
            <a:r>
              <a:rPr lang="en" sz="2000">
                <a:solidFill>
                  <a:schemeClr val="dk2"/>
                </a:solidFill>
              </a:rPr>
              <a:t>Community-collaborations/partnerships </a:t>
            </a:r>
            <a:endParaRPr sz="2000">
              <a:solidFill>
                <a:schemeClr val="dk2"/>
              </a:solidFill>
            </a:endParaRPr>
          </a:p>
          <a:p>
            <a:pPr indent="-355600" lvl="0" marL="457200" marR="0" rtl="0" algn="l">
              <a:lnSpc>
                <a:spcPct val="100000"/>
              </a:lnSpc>
              <a:spcBef>
                <a:spcPts val="0"/>
              </a:spcBef>
              <a:spcAft>
                <a:spcPts val="0"/>
              </a:spcAft>
              <a:buClr>
                <a:schemeClr val="dk2"/>
              </a:buClr>
              <a:buSzPts val="2000"/>
              <a:buChar char="●"/>
            </a:pPr>
            <a:r>
              <a:rPr lang="en" sz="2000">
                <a:solidFill>
                  <a:schemeClr val="dk2"/>
                </a:solidFill>
              </a:rPr>
              <a:t>Community-based health promotion projects - skin cancer patient navigation, heat stress, health insurance, workplace harassment  </a:t>
            </a:r>
            <a:endParaRPr sz="2000">
              <a:solidFill>
                <a:schemeClr val="dk2"/>
              </a:solidFill>
            </a:endParaRPr>
          </a:p>
          <a:p>
            <a:pPr indent="0" lvl="0" marL="0" marR="0" rtl="0" algn="l">
              <a:lnSpc>
                <a:spcPct val="100000"/>
              </a:lnSpc>
              <a:spcBef>
                <a:spcPts val="0"/>
              </a:spcBef>
              <a:spcAft>
                <a:spcPts val="0"/>
              </a:spcAft>
              <a:buNone/>
            </a:pPr>
            <a:r>
              <a:t/>
            </a:r>
            <a:endParaRPr sz="2000">
              <a:solidFill>
                <a:schemeClr val="dk2"/>
              </a:solidFill>
            </a:endParaRPr>
          </a:p>
          <a:p>
            <a:pPr indent="0" lvl="0" marL="0" marR="0" rtl="0" algn="l">
              <a:lnSpc>
                <a:spcPct val="100000"/>
              </a:lnSpc>
              <a:spcBef>
                <a:spcPts val="0"/>
              </a:spcBef>
              <a:spcAft>
                <a:spcPts val="0"/>
              </a:spcAft>
              <a:buNone/>
            </a:pPr>
            <a:r>
              <a:t/>
            </a:r>
            <a:endParaRPr sz="2000">
              <a:solidFill>
                <a:schemeClr val="dk2"/>
              </a:solidFill>
            </a:endParaRPr>
          </a:p>
        </p:txBody>
      </p:sp>
      <p:pic>
        <p:nvPicPr>
          <p:cNvPr id="575" name="Google Shape;575;g20703c74150_0_1"/>
          <p:cNvPicPr preferRelativeResize="0"/>
          <p:nvPr/>
        </p:nvPicPr>
        <p:blipFill>
          <a:blip r:embed="rId3">
            <a:alphaModFix/>
          </a:blip>
          <a:stretch>
            <a:fillRect/>
          </a:stretch>
        </p:blipFill>
        <p:spPr>
          <a:xfrm>
            <a:off x="302650" y="1169350"/>
            <a:ext cx="2444375" cy="3252400"/>
          </a:xfrm>
          <a:prstGeom prst="rect">
            <a:avLst/>
          </a:prstGeom>
          <a:noFill/>
          <a:ln>
            <a:noFill/>
          </a:ln>
        </p:spPr>
      </p:pic>
      <p:pic>
        <p:nvPicPr>
          <p:cNvPr id="576" name="Google Shape;576;g20703c74150_0_1"/>
          <p:cNvPicPr preferRelativeResize="0"/>
          <p:nvPr/>
        </p:nvPicPr>
        <p:blipFill>
          <a:blip r:embed="rId4">
            <a:alphaModFix/>
          </a:blip>
          <a:stretch>
            <a:fillRect/>
          </a:stretch>
        </p:blipFill>
        <p:spPr>
          <a:xfrm>
            <a:off x="302650" y="4421750"/>
            <a:ext cx="1363517" cy="3293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20703c74150_0_8"/>
          <p:cNvSpPr txBox="1"/>
          <p:nvPr>
            <p:ph type="title"/>
          </p:nvPr>
        </p:nvSpPr>
        <p:spPr>
          <a:xfrm>
            <a:off x="754439" y="634152"/>
            <a:ext cx="7688700" cy="5352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6D1D6B"/>
              </a:buClr>
              <a:buSzPts val="4100"/>
              <a:buFont typeface="Trebuchet MS"/>
              <a:buNone/>
            </a:pPr>
            <a:r>
              <a:rPr lang="en" sz="2800"/>
              <a:t>Farmworker Justice (FJ) Resources</a:t>
            </a:r>
            <a:endParaRPr sz="3600"/>
          </a:p>
        </p:txBody>
      </p:sp>
      <p:sp>
        <p:nvSpPr>
          <p:cNvPr id="583" name="Google Shape;583;g20703c74150_0_8"/>
          <p:cNvSpPr txBox="1"/>
          <p:nvPr/>
        </p:nvSpPr>
        <p:spPr>
          <a:xfrm>
            <a:off x="409975" y="1309175"/>
            <a:ext cx="8290200" cy="23397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chemeClr val="dk2"/>
              </a:buClr>
              <a:buSzPts val="1800"/>
              <a:buChar char="●"/>
            </a:pPr>
            <a:r>
              <a:rPr lang="en" sz="1800">
                <a:solidFill>
                  <a:schemeClr val="dk2"/>
                </a:solidFill>
              </a:rPr>
              <a:t>Training of trainers curricula</a:t>
            </a:r>
            <a:endParaRPr sz="1800">
              <a:solidFill>
                <a:schemeClr val="dk2"/>
              </a:solidFill>
            </a:endParaRPr>
          </a:p>
          <a:p>
            <a:pPr indent="-342900" lvl="0" marL="457200" marR="0" rtl="0" algn="l">
              <a:lnSpc>
                <a:spcPct val="100000"/>
              </a:lnSpc>
              <a:spcBef>
                <a:spcPts val="0"/>
              </a:spcBef>
              <a:spcAft>
                <a:spcPts val="0"/>
              </a:spcAft>
              <a:buClr>
                <a:schemeClr val="dk2"/>
              </a:buClr>
              <a:buSzPts val="1800"/>
              <a:buChar char="●"/>
            </a:pPr>
            <a:r>
              <a:rPr lang="en" sz="1800">
                <a:solidFill>
                  <a:schemeClr val="dk2"/>
                </a:solidFill>
              </a:rPr>
              <a:t>Educational materials for workers and their </a:t>
            </a:r>
            <a:r>
              <a:rPr lang="en" sz="1800">
                <a:solidFill>
                  <a:schemeClr val="dk2"/>
                </a:solidFill>
              </a:rPr>
              <a:t>families (English, Spanish, Haitian Creole, indigenous languages)</a:t>
            </a:r>
            <a:endParaRPr sz="1800">
              <a:solidFill>
                <a:schemeClr val="dk2"/>
              </a:solidFill>
            </a:endParaRPr>
          </a:p>
          <a:p>
            <a:pPr indent="0" lvl="0" marL="0" marR="0" rtl="0" algn="l">
              <a:lnSpc>
                <a:spcPct val="100000"/>
              </a:lnSpc>
              <a:spcBef>
                <a:spcPts val="0"/>
              </a:spcBef>
              <a:spcAft>
                <a:spcPts val="0"/>
              </a:spcAft>
              <a:buNone/>
            </a:pPr>
            <a:r>
              <a:t/>
            </a:r>
            <a:endParaRPr sz="1800">
              <a:solidFill>
                <a:schemeClr val="dk2"/>
              </a:solidFill>
            </a:endParaRPr>
          </a:p>
          <a:p>
            <a:pPr indent="0" lvl="0" marL="0" marR="0" rtl="0" algn="l">
              <a:lnSpc>
                <a:spcPct val="100000"/>
              </a:lnSpc>
              <a:spcBef>
                <a:spcPts val="0"/>
              </a:spcBef>
              <a:spcAft>
                <a:spcPts val="0"/>
              </a:spcAft>
              <a:buNone/>
            </a:pPr>
            <a:r>
              <a:rPr lang="en" sz="1800">
                <a:solidFill>
                  <a:schemeClr val="dk2"/>
                </a:solidFill>
              </a:rPr>
              <a:t>Topics: COVID-19, health centers, health insurance, diabetes, healthy eating, skin cancer, heat stress, worker safety (dairy, pesticides)</a:t>
            </a:r>
            <a:endParaRPr sz="1800">
              <a:solidFill>
                <a:schemeClr val="dk2"/>
              </a:solidFill>
            </a:endParaRPr>
          </a:p>
          <a:p>
            <a:pPr indent="0" lvl="0" marL="0" marR="0" rtl="0" algn="l">
              <a:lnSpc>
                <a:spcPct val="100000"/>
              </a:lnSpc>
              <a:spcBef>
                <a:spcPts val="0"/>
              </a:spcBef>
              <a:spcAft>
                <a:spcPts val="0"/>
              </a:spcAft>
              <a:buNone/>
            </a:pPr>
            <a:r>
              <a:t/>
            </a:r>
            <a:endParaRPr sz="1800">
              <a:solidFill>
                <a:schemeClr val="dk2"/>
              </a:solidFill>
            </a:endParaRPr>
          </a:p>
          <a:p>
            <a:pPr indent="0" lvl="0" marL="0" marR="0" rtl="0" algn="l">
              <a:lnSpc>
                <a:spcPct val="100000"/>
              </a:lnSpc>
              <a:spcBef>
                <a:spcPts val="0"/>
              </a:spcBef>
              <a:spcAft>
                <a:spcPts val="0"/>
              </a:spcAft>
              <a:buNone/>
            </a:pPr>
            <a:r>
              <a:t/>
            </a:r>
            <a:endParaRPr sz="2000">
              <a:solidFill>
                <a:schemeClr val="dk2"/>
              </a:solidFill>
            </a:endParaRPr>
          </a:p>
        </p:txBody>
      </p:sp>
      <p:pic>
        <p:nvPicPr>
          <p:cNvPr id="584" name="Google Shape;584;g20703c74150_0_8"/>
          <p:cNvPicPr preferRelativeResize="0"/>
          <p:nvPr/>
        </p:nvPicPr>
        <p:blipFill>
          <a:blip r:embed="rId3">
            <a:alphaModFix/>
          </a:blip>
          <a:stretch>
            <a:fillRect/>
          </a:stretch>
        </p:blipFill>
        <p:spPr>
          <a:xfrm>
            <a:off x="210300" y="3243775"/>
            <a:ext cx="2393175" cy="1661925"/>
          </a:xfrm>
          <a:prstGeom prst="rect">
            <a:avLst/>
          </a:prstGeom>
          <a:noFill/>
          <a:ln>
            <a:noFill/>
          </a:ln>
        </p:spPr>
      </p:pic>
      <p:pic>
        <p:nvPicPr>
          <p:cNvPr id="585" name="Google Shape;585;g20703c74150_0_8"/>
          <p:cNvPicPr preferRelativeResize="0"/>
          <p:nvPr/>
        </p:nvPicPr>
        <p:blipFill>
          <a:blip r:embed="rId4">
            <a:alphaModFix/>
          </a:blip>
          <a:stretch>
            <a:fillRect/>
          </a:stretch>
        </p:blipFill>
        <p:spPr>
          <a:xfrm>
            <a:off x="3022912" y="3105866"/>
            <a:ext cx="1385625" cy="1937747"/>
          </a:xfrm>
          <a:prstGeom prst="rect">
            <a:avLst/>
          </a:prstGeom>
          <a:noFill/>
          <a:ln>
            <a:noFill/>
          </a:ln>
        </p:spPr>
      </p:pic>
      <p:pic>
        <p:nvPicPr>
          <p:cNvPr id="586" name="Google Shape;586;g20703c74150_0_8"/>
          <p:cNvPicPr preferRelativeResize="0"/>
          <p:nvPr/>
        </p:nvPicPr>
        <p:blipFill>
          <a:blip r:embed="rId5">
            <a:alphaModFix/>
          </a:blip>
          <a:stretch>
            <a:fillRect/>
          </a:stretch>
        </p:blipFill>
        <p:spPr>
          <a:xfrm>
            <a:off x="7464425" y="3105887"/>
            <a:ext cx="1385634" cy="1834651"/>
          </a:xfrm>
          <a:prstGeom prst="rect">
            <a:avLst/>
          </a:prstGeom>
          <a:noFill/>
          <a:ln>
            <a:noFill/>
          </a:ln>
        </p:spPr>
      </p:pic>
      <p:pic>
        <p:nvPicPr>
          <p:cNvPr id="587" name="Google Shape;587;g20703c74150_0_8"/>
          <p:cNvPicPr preferRelativeResize="0"/>
          <p:nvPr/>
        </p:nvPicPr>
        <p:blipFill>
          <a:blip r:embed="rId6">
            <a:alphaModFix/>
          </a:blip>
          <a:stretch>
            <a:fillRect/>
          </a:stretch>
        </p:blipFill>
        <p:spPr>
          <a:xfrm>
            <a:off x="4827975" y="3338463"/>
            <a:ext cx="2168276" cy="1405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g20703c74150_0_2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Farmworker Justice (FJ) </a:t>
            </a:r>
            <a:endParaRPr/>
          </a:p>
        </p:txBody>
      </p:sp>
      <p:sp>
        <p:nvSpPr>
          <p:cNvPr id="593" name="Google Shape;593;g20703c74150_0_21"/>
          <p:cNvSpPr txBox="1"/>
          <p:nvPr>
            <p:ph idx="1" type="body"/>
          </p:nvPr>
        </p:nvSpPr>
        <p:spPr>
          <a:xfrm>
            <a:off x="729450" y="2078875"/>
            <a:ext cx="7779300" cy="259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Website - </a:t>
            </a:r>
            <a:r>
              <a:rPr lang="en" sz="1800" u="sng">
                <a:solidFill>
                  <a:schemeClr val="hlink"/>
                </a:solidFill>
                <a:hlinkClick r:id="rId3"/>
              </a:rPr>
              <a:t>www.farmworkerjustice.org</a:t>
            </a:r>
            <a:endParaRPr sz="1800"/>
          </a:p>
          <a:p>
            <a:pPr indent="0" lvl="0" marL="0" rtl="0" algn="l">
              <a:spcBef>
                <a:spcPts val="0"/>
              </a:spcBef>
              <a:spcAft>
                <a:spcPts val="0"/>
              </a:spcAft>
              <a:buNone/>
            </a:pPr>
            <a:r>
              <a:rPr lang="en" sz="1800"/>
              <a:t>Youtube - </a:t>
            </a:r>
            <a:r>
              <a:rPr lang="en" sz="1800" u="sng">
                <a:solidFill>
                  <a:schemeClr val="hlink"/>
                </a:solidFill>
                <a:hlinkClick r:id="rId4"/>
              </a:rPr>
              <a:t>https://www.youtube.com/@farmworkerjusticeyoutubech1786</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Alexis Guild, Director of Health Policy and Programs</a:t>
            </a:r>
            <a:endParaRPr sz="1800"/>
          </a:p>
          <a:p>
            <a:pPr indent="0" lvl="0" marL="0" rtl="0" algn="l">
              <a:spcBef>
                <a:spcPts val="0"/>
              </a:spcBef>
              <a:spcAft>
                <a:spcPts val="0"/>
              </a:spcAft>
              <a:buNone/>
            </a:pPr>
            <a:r>
              <a:rPr lang="en" sz="1800" u="sng">
                <a:solidFill>
                  <a:schemeClr val="hlink"/>
                </a:solidFill>
                <a:hlinkClick r:id="rId5"/>
              </a:rPr>
              <a:t>aguild@farmworkerjustice.org</a:t>
            </a:r>
            <a:endParaRPr sz="1800"/>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
          <p:cNvSpPr txBox="1"/>
          <p:nvPr/>
        </p:nvSpPr>
        <p:spPr>
          <a:xfrm>
            <a:off x="730870" y="144877"/>
            <a:ext cx="7131000" cy="1034400"/>
          </a:xfrm>
          <a:prstGeom prst="rect">
            <a:avLst/>
          </a:prstGeom>
          <a:noFill/>
          <a:ln>
            <a:noFill/>
          </a:ln>
        </p:spPr>
        <p:txBody>
          <a:bodyPr anchorCtr="0" anchor="t" bIns="34275" lIns="68550" spcFirstLastPara="1" rIns="68550" wrap="square" tIns="34275">
            <a:spAutoFit/>
          </a:bodyPr>
          <a:lstStyle/>
          <a:p>
            <a:pPr indent="0" lvl="0" marL="0" marR="0" rtl="0" algn="ctr">
              <a:lnSpc>
                <a:spcPct val="105555"/>
              </a:lnSpc>
              <a:spcBef>
                <a:spcPts val="0"/>
              </a:spcBef>
              <a:spcAft>
                <a:spcPts val="0"/>
              </a:spcAft>
              <a:buClr>
                <a:srgbClr val="000000"/>
              </a:buClr>
              <a:buSzPts val="4050"/>
              <a:buFont typeface="Arial"/>
              <a:buNone/>
            </a:pPr>
            <a:r>
              <a:rPr b="1" i="0" lang="en" sz="3050" u="none" cap="none" strike="noStrike">
                <a:solidFill>
                  <a:schemeClr val="dk2"/>
                </a:solidFill>
                <a:latin typeface="Calibri"/>
                <a:ea typeface="Calibri"/>
                <a:cs typeface="Calibri"/>
                <a:sym typeface="Calibri"/>
              </a:rPr>
              <a:t>Representatives of the Farmworker Health Networ</a:t>
            </a:r>
            <a:r>
              <a:rPr b="1" lang="en" sz="3050">
                <a:solidFill>
                  <a:schemeClr val="dk2"/>
                </a:solidFill>
                <a:latin typeface="Calibri"/>
                <a:ea typeface="Calibri"/>
                <a:cs typeface="Calibri"/>
                <a:sym typeface="Calibri"/>
              </a:rPr>
              <a:t>k</a:t>
            </a:r>
            <a:endParaRPr b="0" i="0" sz="300" u="none" cap="none" strike="noStrike">
              <a:solidFill>
                <a:schemeClr val="dk2"/>
              </a:solidFill>
              <a:latin typeface="Arial"/>
              <a:ea typeface="Arial"/>
              <a:cs typeface="Arial"/>
              <a:sym typeface="Arial"/>
            </a:endParaRPr>
          </a:p>
        </p:txBody>
      </p:sp>
      <p:sp>
        <p:nvSpPr>
          <p:cNvPr id="418" name="Google Shape;418;p5"/>
          <p:cNvSpPr txBox="1"/>
          <p:nvPr/>
        </p:nvSpPr>
        <p:spPr>
          <a:xfrm>
            <a:off x="3143981" y="2367896"/>
            <a:ext cx="3225825" cy="761725"/>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dk1"/>
                </a:solidFill>
                <a:latin typeface="Lato"/>
                <a:ea typeface="Lato"/>
                <a:cs typeface="Lato"/>
                <a:sym typeface="Lato"/>
              </a:rPr>
              <a:t>Alexis Guild</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dk1"/>
                </a:solidFill>
                <a:latin typeface="Lato"/>
                <a:ea typeface="Lato"/>
                <a:cs typeface="Lato"/>
                <a:sym typeface="Lato"/>
              </a:rPr>
              <a:t>Farmworker Justice</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rPr b="0" i="0" lang="en" sz="1350" u="sng" cap="none" strike="noStrike">
                <a:solidFill>
                  <a:schemeClr val="hlink"/>
                </a:solidFill>
                <a:latin typeface="Lato"/>
                <a:ea typeface="Lato"/>
                <a:cs typeface="Lato"/>
                <a:sym typeface="Lato"/>
                <a:hlinkClick r:id="rId3"/>
              </a:rPr>
              <a:t>aguild@farmworkerjustice.org</a:t>
            </a:r>
            <a:r>
              <a:rPr b="0" i="0" lang="en" sz="1350" u="none" cap="none" strike="noStrike">
                <a:solidFill>
                  <a:schemeClr val="dk1"/>
                </a:solidFill>
                <a:latin typeface="Lato"/>
                <a:ea typeface="Lato"/>
                <a:cs typeface="Lato"/>
                <a:sym typeface="Lato"/>
              </a:rPr>
              <a:t> </a:t>
            </a:r>
            <a:endParaRPr b="0" i="0" sz="1350" u="none" cap="none" strike="noStrike">
              <a:solidFill>
                <a:schemeClr val="dk1"/>
              </a:solidFill>
              <a:latin typeface="Lato"/>
              <a:ea typeface="Lato"/>
              <a:cs typeface="Lato"/>
              <a:sym typeface="Lato"/>
            </a:endParaRPr>
          </a:p>
        </p:txBody>
      </p:sp>
      <p:sp>
        <p:nvSpPr>
          <p:cNvPr id="419" name="Google Shape;419;p5"/>
          <p:cNvSpPr txBox="1"/>
          <p:nvPr/>
        </p:nvSpPr>
        <p:spPr>
          <a:xfrm>
            <a:off x="456223" y="2405147"/>
            <a:ext cx="3225825" cy="969474"/>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dk1"/>
                </a:solidFill>
                <a:latin typeface="Lato"/>
                <a:ea typeface="Lato"/>
                <a:cs typeface="Lato"/>
                <a:sym typeface="Lato"/>
              </a:rPr>
              <a:t>Monica Garcia</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dk1"/>
                </a:solidFill>
                <a:latin typeface="Lato"/>
                <a:ea typeface="Lato"/>
                <a:cs typeface="Lato"/>
                <a:sym typeface="Lato"/>
              </a:rPr>
              <a:t>MHP Salud</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rPr b="0" i="0" lang="en" sz="1350" u="sng" cap="none" strike="noStrike">
                <a:solidFill>
                  <a:schemeClr val="hlink"/>
                </a:solidFill>
                <a:latin typeface="Lato"/>
                <a:ea typeface="Lato"/>
                <a:cs typeface="Lato"/>
                <a:sym typeface="Lato"/>
                <a:hlinkClick r:id="rId4"/>
              </a:rPr>
              <a:t>mogarcia@mhpsalud.org</a:t>
            </a:r>
            <a:r>
              <a:rPr b="0" i="0" lang="en" sz="1350" u="none" cap="none" strike="noStrike">
                <a:solidFill>
                  <a:schemeClr val="dk1"/>
                </a:solidFill>
                <a:latin typeface="Lato"/>
                <a:ea typeface="Lato"/>
                <a:cs typeface="Lato"/>
                <a:sym typeface="Lato"/>
              </a:rPr>
              <a:t> </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a:ea typeface="Lato"/>
              <a:cs typeface="Lato"/>
              <a:sym typeface="Lato"/>
            </a:endParaRPr>
          </a:p>
        </p:txBody>
      </p:sp>
      <p:sp>
        <p:nvSpPr>
          <p:cNvPr id="420" name="Google Shape;420;p5"/>
          <p:cNvSpPr txBox="1"/>
          <p:nvPr/>
        </p:nvSpPr>
        <p:spPr>
          <a:xfrm>
            <a:off x="5659856" y="2437236"/>
            <a:ext cx="3225900" cy="762000"/>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350"/>
              <a:buFont typeface="Arial"/>
              <a:buNone/>
            </a:pPr>
            <a:r>
              <a:rPr lang="en" sz="1350">
                <a:solidFill>
                  <a:schemeClr val="dk1"/>
                </a:solidFill>
                <a:latin typeface="Lato"/>
                <a:ea typeface="Lato"/>
                <a:cs typeface="Lato"/>
                <a:sym typeface="Lato"/>
              </a:rPr>
              <a:t>Liam Spurgeon</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dk1"/>
                </a:solidFill>
                <a:latin typeface="Lato"/>
                <a:ea typeface="Lato"/>
                <a:cs typeface="Lato"/>
                <a:sym typeface="Lato"/>
              </a:rPr>
              <a:t>Health Outreach Partners</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rPr lang="en" sz="1350" u="sng">
                <a:solidFill>
                  <a:schemeClr val="hlink"/>
                </a:solidFill>
                <a:latin typeface="Lato"/>
                <a:ea typeface="Lato"/>
                <a:cs typeface="Lato"/>
                <a:sym typeface="Lato"/>
              </a:rPr>
              <a:t>l</a:t>
            </a:r>
            <a:r>
              <a:rPr b="0" i="0" lang="en" sz="1350" u="sng" cap="none" strike="noStrike">
                <a:solidFill>
                  <a:schemeClr val="hlink"/>
                </a:solidFill>
                <a:latin typeface="Lato"/>
                <a:ea typeface="Lato"/>
                <a:cs typeface="Lato"/>
                <a:sym typeface="Lato"/>
              </a:rPr>
              <a:t>iam@outreach</a:t>
            </a:r>
            <a:r>
              <a:rPr lang="en" sz="1350" u="sng">
                <a:solidFill>
                  <a:schemeClr val="hlink"/>
                </a:solidFill>
                <a:latin typeface="Lato"/>
                <a:ea typeface="Lato"/>
                <a:cs typeface="Lato"/>
                <a:sym typeface="Lato"/>
              </a:rPr>
              <a:t>–partners.org</a:t>
            </a:r>
            <a:endParaRPr b="0" i="0" sz="1350" u="none" cap="none" strike="noStrike">
              <a:solidFill>
                <a:schemeClr val="dk1"/>
              </a:solidFill>
              <a:latin typeface="Lato"/>
              <a:ea typeface="Lato"/>
              <a:cs typeface="Lato"/>
              <a:sym typeface="Lato"/>
            </a:endParaRPr>
          </a:p>
        </p:txBody>
      </p:sp>
      <p:sp>
        <p:nvSpPr>
          <p:cNvPr id="421" name="Google Shape;421;p5"/>
          <p:cNvSpPr txBox="1"/>
          <p:nvPr/>
        </p:nvSpPr>
        <p:spPr>
          <a:xfrm>
            <a:off x="-149367" y="4414940"/>
            <a:ext cx="3225900" cy="1719900"/>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350"/>
              <a:buFont typeface="Arial"/>
              <a:buNone/>
            </a:pPr>
            <a:r>
              <a:rPr lang="en" sz="1350">
                <a:highlight>
                  <a:srgbClr val="FFFFFF"/>
                </a:highlight>
                <a:latin typeface="Lato"/>
                <a:ea typeface="Lato"/>
                <a:cs typeface="Lato"/>
                <a:sym typeface="Lato"/>
              </a:rPr>
              <a:t>Jillian Hopewell</a:t>
            </a:r>
            <a:endParaRPr sz="1350">
              <a:highlight>
                <a:srgbClr val="FFFFFF"/>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dk1"/>
                </a:solidFill>
                <a:latin typeface="Lato"/>
                <a:ea typeface="Lato"/>
                <a:cs typeface="Lato"/>
                <a:sym typeface="Lato"/>
              </a:rPr>
              <a:t>Migrant Clinicians Network</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rPr lang="en" sz="1350" u="sng">
                <a:solidFill>
                  <a:schemeClr val="hlink"/>
                </a:solidFill>
                <a:latin typeface="Lato"/>
                <a:ea typeface="Lato"/>
                <a:cs typeface="Lato"/>
                <a:sym typeface="Lato"/>
                <a:hlinkClick r:id="rId5"/>
              </a:rPr>
              <a:t>jhopewell@migrantclinician.org</a:t>
            </a:r>
            <a:endParaRPr sz="1350">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t/>
            </a:r>
            <a:endParaRPr sz="1350">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825"/>
              <a:buFont typeface="Arial"/>
              <a:buNone/>
            </a:pPr>
            <a:r>
              <a:t/>
            </a:r>
            <a:endParaRPr b="0" i="0" sz="825"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a:ea typeface="Lato"/>
              <a:cs typeface="Lato"/>
              <a:sym typeface="Lato"/>
            </a:endParaRPr>
          </a:p>
        </p:txBody>
      </p:sp>
      <p:grpSp>
        <p:nvGrpSpPr>
          <p:cNvPr id="422" name="Google Shape;422;p5"/>
          <p:cNvGrpSpPr/>
          <p:nvPr/>
        </p:nvGrpSpPr>
        <p:grpSpPr>
          <a:xfrm>
            <a:off x="6294418" y="3329155"/>
            <a:ext cx="2922000" cy="1850675"/>
            <a:chOff x="519459" y="1381568"/>
            <a:chExt cx="2922000" cy="1850675"/>
          </a:xfrm>
        </p:grpSpPr>
        <p:sp>
          <p:nvSpPr>
            <p:cNvPr id="423" name="Google Shape;423;p5"/>
            <p:cNvSpPr txBox="1"/>
            <p:nvPr/>
          </p:nvSpPr>
          <p:spPr>
            <a:xfrm>
              <a:off x="519459" y="2470243"/>
              <a:ext cx="2922000" cy="762000"/>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dk1"/>
                  </a:solidFill>
                  <a:latin typeface="Lato"/>
                  <a:ea typeface="Lato"/>
                  <a:cs typeface="Lato"/>
                  <a:sym typeface="Lato"/>
                </a:rPr>
                <a:t>Gladys Carrillo</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dk1"/>
                  </a:solidFill>
                  <a:latin typeface="Lato"/>
                  <a:ea typeface="Lato"/>
                  <a:cs typeface="Lato"/>
                  <a:sym typeface="Lato"/>
                </a:rPr>
                <a:t>NCFH</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rPr b="0" i="0" lang="en" sz="1350" u="sng" cap="none" strike="noStrike">
                  <a:solidFill>
                    <a:schemeClr val="hlink"/>
                  </a:solidFill>
                  <a:latin typeface="Lato"/>
                  <a:ea typeface="Lato"/>
                  <a:cs typeface="Lato"/>
                  <a:sym typeface="Lato"/>
                </a:rPr>
                <a:t>carrillo@ncfh.org</a:t>
              </a:r>
              <a:endParaRPr b="0" i="0" sz="1350" u="none" cap="none" strike="noStrike">
                <a:solidFill>
                  <a:schemeClr val="dk1"/>
                </a:solidFill>
                <a:latin typeface="Lato"/>
                <a:ea typeface="Lato"/>
                <a:cs typeface="Lato"/>
                <a:sym typeface="Lato"/>
              </a:endParaRPr>
            </a:p>
          </p:txBody>
        </p:sp>
        <p:pic>
          <p:nvPicPr>
            <p:cNvPr descr="A person smiling for the camera&#10;&#10;Description automatically generated" id="424" name="Google Shape;424;p5"/>
            <p:cNvPicPr preferRelativeResize="0"/>
            <p:nvPr/>
          </p:nvPicPr>
          <p:blipFill rotWithShape="1">
            <a:blip r:embed="rId6">
              <a:alphaModFix/>
            </a:blip>
            <a:srcRect b="0" l="0" r="0" t="0"/>
            <a:stretch/>
          </p:blipFill>
          <p:spPr>
            <a:xfrm>
              <a:off x="1447072" y="1381568"/>
              <a:ext cx="1066781" cy="1066781"/>
            </a:xfrm>
            <a:prstGeom prst="rect">
              <a:avLst/>
            </a:prstGeom>
            <a:noFill/>
            <a:ln>
              <a:noFill/>
            </a:ln>
          </p:spPr>
        </p:pic>
      </p:grpSp>
      <p:pic>
        <p:nvPicPr>
          <p:cNvPr id="425" name="Google Shape;425;p5"/>
          <p:cNvPicPr preferRelativeResize="0"/>
          <p:nvPr/>
        </p:nvPicPr>
        <p:blipFill rotWithShape="1">
          <a:blip r:embed="rId7">
            <a:alphaModFix/>
          </a:blip>
          <a:srcRect b="0" l="0" r="0" t="0"/>
          <a:stretch/>
        </p:blipFill>
        <p:spPr>
          <a:xfrm>
            <a:off x="1567386" y="1254927"/>
            <a:ext cx="929350" cy="1174925"/>
          </a:xfrm>
          <a:prstGeom prst="rect">
            <a:avLst/>
          </a:prstGeom>
          <a:noFill/>
          <a:ln>
            <a:noFill/>
          </a:ln>
        </p:spPr>
      </p:pic>
      <p:sp>
        <p:nvSpPr>
          <p:cNvPr id="426" name="Google Shape;426;p5"/>
          <p:cNvSpPr txBox="1"/>
          <p:nvPr/>
        </p:nvSpPr>
        <p:spPr>
          <a:xfrm>
            <a:off x="2895148" y="4381547"/>
            <a:ext cx="3225900" cy="1177500"/>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350"/>
              <a:buFont typeface="Arial"/>
              <a:buNone/>
            </a:pPr>
            <a:r>
              <a:rPr lang="en" sz="1350">
                <a:solidFill>
                  <a:schemeClr val="dk1"/>
                </a:solidFill>
                <a:latin typeface="Lato"/>
                <a:ea typeface="Lato"/>
                <a:cs typeface="Lato"/>
                <a:sym typeface="Lato"/>
              </a:rPr>
              <a:t>Margaret Davis</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rPr lang="en" sz="1350">
                <a:solidFill>
                  <a:schemeClr val="dk1"/>
                </a:solidFill>
                <a:latin typeface="Lato"/>
                <a:ea typeface="Lato"/>
                <a:cs typeface="Lato"/>
                <a:sym typeface="Lato"/>
              </a:rPr>
              <a:t>NACHC</a:t>
            </a:r>
            <a:endParaRPr b="0" i="0" sz="135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rPr lang="en" sz="1350" u="sng">
                <a:solidFill>
                  <a:schemeClr val="hlink"/>
                </a:solidFill>
                <a:latin typeface="Lato"/>
                <a:ea typeface="Lato"/>
                <a:cs typeface="Lato"/>
                <a:sym typeface="Lato"/>
                <a:hlinkClick r:id="rId8"/>
              </a:rPr>
              <a:t>mdavis@nachc.org</a:t>
            </a:r>
            <a:endParaRPr sz="1350">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t/>
            </a:r>
            <a:endParaRPr sz="1350">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a:ea typeface="Lato"/>
              <a:cs typeface="Lato"/>
              <a:sym typeface="Lato"/>
            </a:endParaRPr>
          </a:p>
        </p:txBody>
      </p:sp>
      <p:pic>
        <p:nvPicPr>
          <p:cNvPr id="427" name="Google Shape;427;p5"/>
          <p:cNvPicPr preferRelativeResize="0"/>
          <p:nvPr/>
        </p:nvPicPr>
        <p:blipFill>
          <a:blip r:embed="rId9">
            <a:alphaModFix/>
          </a:blip>
          <a:stretch>
            <a:fillRect/>
          </a:stretch>
        </p:blipFill>
        <p:spPr>
          <a:xfrm>
            <a:off x="4395400" y="1333350"/>
            <a:ext cx="746224" cy="1018102"/>
          </a:xfrm>
          <a:prstGeom prst="rect">
            <a:avLst/>
          </a:prstGeom>
          <a:noFill/>
          <a:ln>
            <a:noFill/>
          </a:ln>
        </p:spPr>
      </p:pic>
      <p:pic>
        <p:nvPicPr>
          <p:cNvPr id="428" name="Google Shape;428;p5"/>
          <p:cNvPicPr preferRelativeResize="0"/>
          <p:nvPr/>
        </p:nvPicPr>
        <p:blipFill>
          <a:blip r:embed="rId10">
            <a:alphaModFix/>
          </a:blip>
          <a:stretch>
            <a:fillRect/>
          </a:stretch>
        </p:blipFill>
        <p:spPr>
          <a:xfrm>
            <a:off x="6683713" y="1253313"/>
            <a:ext cx="1178174" cy="1178176"/>
          </a:xfrm>
          <a:prstGeom prst="rect">
            <a:avLst/>
          </a:prstGeom>
          <a:noFill/>
          <a:ln>
            <a:noFill/>
          </a:ln>
        </p:spPr>
      </p:pic>
      <p:pic>
        <p:nvPicPr>
          <p:cNvPr id="429" name="Google Shape;429;p5"/>
          <p:cNvPicPr preferRelativeResize="0"/>
          <p:nvPr/>
        </p:nvPicPr>
        <p:blipFill>
          <a:blip r:embed="rId11">
            <a:alphaModFix/>
          </a:blip>
          <a:stretch>
            <a:fillRect/>
          </a:stretch>
        </p:blipFill>
        <p:spPr>
          <a:xfrm>
            <a:off x="4000812" y="3239175"/>
            <a:ext cx="1142375" cy="1142375"/>
          </a:xfrm>
          <a:prstGeom prst="rect">
            <a:avLst/>
          </a:prstGeom>
          <a:noFill/>
          <a:ln>
            <a:noFill/>
          </a:ln>
        </p:spPr>
      </p:pic>
      <p:pic>
        <p:nvPicPr>
          <p:cNvPr id="430" name="Google Shape;430;p5"/>
          <p:cNvPicPr preferRelativeResize="0"/>
          <p:nvPr/>
        </p:nvPicPr>
        <p:blipFill>
          <a:blip r:embed="rId12">
            <a:alphaModFix/>
          </a:blip>
          <a:stretch>
            <a:fillRect/>
          </a:stretch>
        </p:blipFill>
        <p:spPr>
          <a:xfrm>
            <a:off x="1090461" y="3265624"/>
            <a:ext cx="746225" cy="108948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9"/>
          <p:cNvSpPr txBox="1"/>
          <p:nvPr>
            <p:ph type="title"/>
          </p:nvPr>
        </p:nvSpPr>
        <p:spPr>
          <a:xfrm>
            <a:off x="754439" y="634152"/>
            <a:ext cx="7688700" cy="5352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6D1D6B"/>
              </a:buClr>
              <a:buSzPts val="4100"/>
              <a:buFont typeface="Trebuchet MS"/>
              <a:buNone/>
            </a:pPr>
            <a:r>
              <a:rPr lang="en" sz="2800"/>
              <a:t>Health Outreach Partners (HOP)</a:t>
            </a:r>
            <a:endParaRPr sz="3600"/>
          </a:p>
        </p:txBody>
      </p:sp>
      <p:sp>
        <p:nvSpPr>
          <p:cNvPr id="600" name="Google Shape;600;p9"/>
          <p:cNvSpPr txBox="1"/>
          <p:nvPr/>
        </p:nvSpPr>
        <p:spPr>
          <a:xfrm>
            <a:off x="756262" y="1428985"/>
            <a:ext cx="7308000" cy="400069"/>
          </a:xfrm>
          <a:prstGeom prst="rect">
            <a:avLst/>
          </a:prstGeom>
          <a:noFill/>
          <a:ln>
            <a:noFill/>
          </a:ln>
        </p:spPr>
        <p:txBody>
          <a:bodyPr anchorCtr="0" anchor="t" bIns="45700" lIns="91425" spcFirstLastPara="1" rIns="91425" wrap="square" tIns="45700">
            <a:spAutoFit/>
          </a:bodyPr>
          <a:lstStyle/>
          <a:p>
            <a:pPr indent="-257175" lvl="1" marL="577215" marR="0" rtl="0" algn="l">
              <a:lnSpc>
                <a:spcPct val="100000"/>
              </a:lnSpc>
              <a:spcBef>
                <a:spcPts val="0"/>
              </a:spcBef>
              <a:spcAft>
                <a:spcPts val="0"/>
              </a:spcAft>
              <a:buClr>
                <a:srgbClr val="C00000"/>
              </a:buClr>
              <a:buSzPts val="2400"/>
              <a:buFont typeface="Noto Sans Symbols"/>
              <a:buChar char="⮚"/>
            </a:pPr>
            <a:r>
              <a:rPr b="0" i="0" lang="en" sz="2000" u="none" cap="none" strike="noStrike">
                <a:solidFill>
                  <a:schemeClr val="dk1"/>
                </a:solidFill>
                <a:latin typeface="Arial"/>
                <a:ea typeface="Arial"/>
                <a:cs typeface="Arial"/>
                <a:sym typeface="Arial"/>
              </a:rPr>
              <a:t>TEXT</a:t>
            </a:r>
            <a:endParaRPr b="0" i="0" sz="2000" u="none" cap="none" strike="noStrike">
              <a:solidFill>
                <a:srgbClr val="000000"/>
              </a:solidFill>
              <a:latin typeface="Arial"/>
              <a:ea typeface="Arial"/>
              <a:cs typeface="Arial"/>
              <a:sym typeface="Arial"/>
            </a:endParaRPr>
          </a:p>
        </p:txBody>
      </p:sp>
      <p:pic>
        <p:nvPicPr>
          <p:cNvPr id="601" name="Google Shape;601;p9"/>
          <p:cNvPicPr preferRelativeResize="0"/>
          <p:nvPr/>
        </p:nvPicPr>
        <p:blipFill>
          <a:blip r:embed="rId3">
            <a:alphaModFix/>
          </a:blip>
          <a:stretch>
            <a:fillRect/>
          </a:stretch>
        </p:blipFill>
        <p:spPr>
          <a:xfrm>
            <a:off x="0" y="0"/>
            <a:ext cx="9143982"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2070d338938_0_7"/>
          <p:cNvSpPr txBox="1"/>
          <p:nvPr>
            <p:ph type="title"/>
          </p:nvPr>
        </p:nvSpPr>
        <p:spPr>
          <a:xfrm>
            <a:off x="754439" y="634152"/>
            <a:ext cx="7688700" cy="5352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6D1D6B"/>
              </a:buClr>
              <a:buSzPts val="4100"/>
              <a:buFont typeface="Trebuchet MS"/>
              <a:buNone/>
            </a:pPr>
            <a:r>
              <a:rPr lang="en" sz="2800">
                <a:solidFill>
                  <a:srgbClr val="6EB635"/>
                </a:solidFill>
              </a:rPr>
              <a:t>Health Outreach Partners (HOP) Training/TA</a:t>
            </a:r>
            <a:endParaRPr sz="3600">
              <a:solidFill>
                <a:srgbClr val="6EB635"/>
              </a:solidFill>
            </a:endParaRPr>
          </a:p>
        </p:txBody>
      </p:sp>
      <p:sp>
        <p:nvSpPr>
          <p:cNvPr id="608" name="Google Shape;608;g2070d338938_0_7"/>
          <p:cNvSpPr txBox="1"/>
          <p:nvPr/>
        </p:nvSpPr>
        <p:spPr>
          <a:xfrm>
            <a:off x="409975" y="1309175"/>
            <a:ext cx="7183500" cy="34170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chemeClr val="dk2"/>
              </a:buClr>
              <a:buSzPts val="1800"/>
              <a:buChar char="●"/>
            </a:pPr>
            <a:r>
              <a:rPr b="1" lang="en" sz="1800">
                <a:solidFill>
                  <a:schemeClr val="dk2"/>
                </a:solidFill>
              </a:rPr>
              <a:t>Services </a:t>
            </a:r>
            <a:r>
              <a:rPr b="1" lang="en" sz="1800">
                <a:solidFill>
                  <a:schemeClr val="dk2"/>
                </a:solidFill>
              </a:rPr>
              <a:t>offered: </a:t>
            </a:r>
            <a:r>
              <a:rPr lang="en" sz="1800">
                <a:solidFill>
                  <a:schemeClr val="dk2"/>
                </a:solidFill>
              </a:rPr>
              <a:t>Consultation, Training, Workshops, Learning Collaboratives, Webinars</a:t>
            </a:r>
            <a:endParaRPr sz="1800">
              <a:solidFill>
                <a:schemeClr val="dk2"/>
              </a:solidFill>
            </a:endParaRPr>
          </a:p>
          <a:p>
            <a:pPr indent="-342900" lvl="0" marL="457200" marR="0" rtl="0" algn="l">
              <a:lnSpc>
                <a:spcPct val="100000"/>
              </a:lnSpc>
              <a:spcBef>
                <a:spcPts val="0"/>
              </a:spcBef>
              <a:spcAft>
                <a:spcPts val="0"/>
              </a:spcAft>
              <a:buClr>
                <a:schemeClr val="dk2"/>
              </a:buClr>
              <a:buSzPts val="1800"/>
              <a:buChar char="●"/>
            </a:pPr>
            <a:r>
              <a:rPr b="1" lang="en" sz="1800">
                <a:solidFill>
                  <a:schemeClr val="dk2"/>
                </a:solidFill>
              </a:rPr>
              <a:t>Resources offered: </a:t>
            </a:r>
            <a:r>
              <a:rPr lang="en" sz="1800">
                <a:solidFill>
                  <a:schemeClr val="dk2"/>
                </a:solidFill>
              </a:rPr>
              <a:t>Toolkits and Starter Kits, Manuals, Articles, Innovative Outreach Practices &amp; Case Studies</a:t>
            </a:r>
            <a:endParaRPr sz="1800">
              <a:solidFill>
                <a:schemeClr val="dk2"/>
              </a:solidFill>
            </a:endParaRPr>
          </a:p>
          <a:p>
            <a:pPr indent="-342900" lvl="0" marL="457200" marR="0" rtl="0" algn="l">
              <a:lnSpc>
                <a:spcPct val="100000"/>
              </a:lnSpc>
              <a:spcBef>
                <a:spcPts val="0"/>
              </a:spcBef>
              <a:spcAft>
                <a:spcPts val="0"/>
              </a:spcAft>
              <a:buClr>
                <a:schemeClr val="dk2"/>
              </a:buClr>
              <a:buSzPts val="1800"/>
              <a:buChar char="●"/>
            </a:pPr>
            <a:r>
              <a:rPr b="1" lang="en" sz="1800">
                <a:solidFill>
                  <a:schemeClr val="dk2"/>
                </a:solidFill>
              </a:rPr>
              <a:t>Topics covered:</a:t>
            </a:r>
            <a:r>
              <a:rPr lang="en" sz="1800">
                <a:solidFill>
                  <a:schemeClr val="dk2"/>
                </a:solidFill>
              </a:rPr>
              <a:t> </a:t>
            </a:r>
            <a:endParaRPr sz="1800">
              <a:solidFill>
                <a:schemeClr val="dk2"/>
              </a:solidFill>
            </a:endParaRPr>
          </a:p>
          <a:p>
            <a:pPr indent="-342900" lvl="1" marL="914400" marR="0" rtl="0" algn="l">
              <a:lnSpc>
                <a:spcPct val="100000"/>
              </a:lnSpc>
              <a:spcBef>
                <a:spcPts val="0"/>
              </a:spcBef>
              <a:spcAft>
                <a:spcPts val="0"/>
              </a:spcAft>
              <a:buClr>
                <a:schemeClr val="dk2"/>
              </a:buClr>
              <a:buSzPts val="1800"/>
              <a:buChar char="○"/>
            </a:pPr>
            <a:r>
              <a:rPr lang="en" sz="1600">
                <a:solidFill>
                  <a:srgbClr val="222222"/>
                </a:solidFill>
                <a:highlight>
                  <a:srgbClr val="FFFFFF"/>
                </a:highlight>
              </a:rPr>
              <a:t>Diversity, Equity, and Inclusion (DEI) Assessment</a:t>
            </a:r>
            <a:endParaRPr sz="1600">
              <a:solidFill>
                <a:srgbClr val="222222"/>
              </a:solidFill>
              <a:highlight>
                <a:srgbClr val="FFFFFF"/>
              </a:highlight>
            </a:endParaRPr>
          </a:p>
          <a:p>
            <a:pPr indent="-342900" lvl="1" marL="914400" marR="0" rtl="0" algn="l">
              <a:lnSpc>
                <a:spcPct val="100000"/>
              </a:lnSpc>
              <a:spcBef>
                <a:spcPts val="0"/>
              </a:spcBef>
              <a:spcAft>
                <a:spcPts val="0"/>
              </a:spcAft>
              <a:buClr>
                <a:schemeClr val="dk2"/>
              </a:buClr>
              <a:buSzPts val="1800"/>
              <a:buChar char="○"/>
            </a:pPr>
            <a:r>
              <a:rPr lang="en" sz="1600">
                <a:solidFill>
                  <a:srgbClr val="222222"/>
                </a:solidFill>
                <a:highlight>
                  <a:srgbClr val="FFFFFF"/>
                </a:highlight>
              </a:rPr>
              <a:t>Organizational Self-Care</a:t>
            </a:r>
            <a:endParaRPr sz="1600">
              <a:solidFill>
                <a:srgbClr val="222222"/>
              </a:solidFill>
              <a:highlight>
                <a:srgbClr val="FFFFFF"/>
              </a:highlight>
            </a:endParaRPr>
          </a:p>
          <a:p>
            <a:pPr indent="-342900" lvl="1" marL="914400" marR="0" rtl="0" algn="l">
              <a:lnSpc>
                <a:spcPct val="100000"/>
              </a:lnSpc>
              <a:spcBef>
                <a:spcPts val="0"/>
              </a:spcBef>
              <a:spcAft>
                <a:spcPts val="0"/>
              </a:spcAft>
              <a:buClr>
                <a:schemeClr val="dk2"/>
              </a:buClr>
              <a:buSzPts val="1800"/>
              <a:buChar char="○"/>
            </a:pPr>
            <a:r>
              <a:rPr lang="en" sz="1600">
                <a:solidFill>
                  <a:srgbClr val="222222"/>
                </a:solidFill>
                <a:highlight>
                  <a:srgbClr val="FFFFFF"/>
                </a:highlight>
              </a:rPr>
              <a:t>Program Planning and Evaluation</a:t>
            </a:r>
            <a:endParaRPr sz="1600">
              <a:solidFill>
                <a:srgbClr val="222222"/>
              </a:solidFill>
              <a:highlight>
                <a:srgbClr val="FFFFFF"/>
              </a:highlight>
            </a:endParaRPr>
          </a:p>
          <a:p>
            <a:pPr indent="-342900" lvl="1" marL="914400" marR="0" rtl="0" algn="l">
              <a:lnSpc>
                <a:spcPct val="100000"/>
              </a:lnSpc>
              <a:spcBef>
                <a:spcPts val="0"/>
              </a:spcBef>
              <a:spcAft>
                <a:spcPts val="0"/>
              </a:spcAft>
              <a:buClr>
                <a:schemeClr val="dk2"/>
              </a:buClr>
              <a:buSzPts val="1800"/>
              <a:buChar char="○"/>
            </a:pPr>
            <a:r>
              <a:rPr lang="en" sz="1600">
                <a:solidFill>
                  <a:srgbClr val="222222"/>
                </a:solidFill>
                <a:highlight>
                  <a:srgbClr val="FFFFFF"/>
                </a:highlight>
              </a:rPr>
              <a:t>Structural Competency</a:t>
            </a:r>
            <a:endParaRPr sz="1600">
              <a:solidFill>
                <a:srgbClr val="222222"/>
              </a:solidFill>
              <a:highlight>
                <a:srgbClr val="FFFFFF"/>
              </a:highlight>
            </a:endParaRPr>
          </a:p>
          <a:p>
            <a:pPr indent="-342900" lvl="1" marL="914400" marR="0" rtl="0" algn="l">
              <a:lnSpc>
                <a:spcPct val="100000"/>
              </a:lnSpc>
              <a:spcBef>
                <a:spcPts val="0"/>
              </a:spcBef>
              <a:spcAft>
                <a:spcPts val="0"/>
              </a:spcAft>
              <a:buClr>
                <a:schemeClr val="dk2"/>
              </a:buClr>
              <a:buSzPts val="1800"/>
              <a:buChar char="○"/>
            </a:pPr>
            <a:r>
              <a:rPr lang="en" sz="1600">
                <a:solidFill>
                  <a:srgbClr val="222222"/>
                </a:solidFill>
                <a:highlight>
                  <a:srgbClr val="FFFFFF"/>
                </a:highlight>
              </a:rPr>
              <a:t>The Business Value of Outreach (OBV)</a:t>
            </a:r>
            <a:endParaRPr sz="1600">
              <a:solidFill>
                <a:srgbClr val="222222"/>
              </a:solidFill>
              <a:highlight>
                <a:srgbClr val="FFFFFF"/>
              </a:highlight>
            </a:endParaRPr>
          </a:p>
          <a:p>
            <a:pPr indent="-342900" lvl="1" marL="914400" marR="0" rtl="0" algn="l">
              <a:lnSpc>
                <a:spcPct val="100000"/>
              </a:lnSpc>
              <a:spcBef>
                <a:spcPts val="0"/>
              </a:spcBef>
              <a:spcAft>
                <a:spcPts val="0"/>
              </a:spcAft>
              <a:buClr>
                <a:schemeClr val="dk2"/>
              </a:buClr>
              <a:buSzPts val="1800"/>
              <a:buChar char="○"/>
            </a:pPr>
            <a:r>
              <a:rPr lang="en" sz="1600">
                <a:solidFill>
                  <a:srgbClr val="222222"/>
                </a:solidFill>
                <a:highlight>
                  <a:srgbClr val="FFFFFF"/>
                </a:highlight>
              </a:rPr>
              <a:t>Transportation Barriers</a:t>
            </a:r>
            <a:endParaRPr sz="1600">
              <a:solidFill>
                <a:schemeClr val="dk2"/>
              </a:solidFill>
            </a:endParaRPr>
          </a:p>
          <a:p>
            <a:pPr indent="-342900" lvl="1" marL="914400" marR="0" rtl="0" algn="l">
              <a:lnSpc>
                <a:spcPct val="100000"/>
              </a:lnSpc>
              <a:spcBef>
                <a:spcPts val="0"/>
              </a:spcBef>
              <a:spcAft>
                <a:spcPts val="0"/>
              </a:spcAft>
              <a:buClr>
                <a:schemeClr val="dk2"/>
              </a:buClr>
              <a:buSzPts val="1800"/>
              <a:buChar char="○"/>
            </a:pPr>
            <a:r>
              <a:rPr lang="en" sz="1600">
                <a:solidFill>
                  <a:schemeClr val="dk2"/>
                </a:solidFill>
              </a:rPr>
              <a:t>and many more!</a:t>
            </a:r>
            <a:endParaRPr sz="2000">
              <a:solidFill>
                <a:schemeClr val="dk2"/>
              </a:solidFill>
            </a:endParaRPr>
          </a:p>
        </p:txBody>
      </p:sp>
      <p:pic>
        <p:nvPicPr>
          <p:cNvPr id="609" name="Google Shape;609;g2070d338938_0_7"/>
          <p:cNvPicPr preferRelativeResize="0"/>
          <p:nvPr/>
        </p:nvPicPr>
        <p:blipFill>
          <a:blip r:embed="rId3">
            <a:alphaModFix/>
          </a:blip>
          <a:stretch>
            <a:fillRect/>
          </a:stretch>
        </p:blipFill>
        <p:spPr>
          <a:xfrm>
            <a:off x="6551850" y="2304500"/>
            <a:ext cx="2456324" cy="2762799"/>
          </a:xfrm>
          <a:prstGeom prst="rect">
            <a:avLst/>
          </a:prstGeom>
          <a:noFill/>
          <a:ln cap="flat" cmpd="sng" w="9525">
            <a:solidFill>
              <a:srgbClr val="6EB635"/>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2070d338938_0_28"/>
          <p:cNvSpPr txBox="1"/>
          <p:nvPr>
            <p:ph type="title"/>
          </p:nvPr>
        </p:nvSpPr>
        <p:spPr>
          <a:xfrm>
            <a:off x="754439" y="634152"/>
            <a:ext cx="7688700" cy="5352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6D1D6B"/>
              </a:buClr>
              <a:buSzPts val="4100"/>
              <a:buFont typeface="Trebuchet MS"/>
              <a:buNone/>
            </a:pPr>
            <a:r>
              <a:rPr lang="en" sz="2800">
                <a:solidFill>
                  <a:srgbClr val="6EB635"/>
                </a:solidFill>
              </a:rPr>
              <a:t>HOP</a:t>
            </a:r>
            <a:r>
              <a:rPr lang="en" sz="2800">
                <a:solidFill>
                  <a:srgbClr val="6EB635"/>
                </a:solidFill>
              </a:rPr>
              <a:t> Recent Highlighted Resources</a:t>
            </a:r>
            <a:endParaRPr sz="3600">
              <a:solidFill>
                <a:srgbClr val="6EB635"/>
              </a:solidFill>
            </a:endParaRPr>
          </a:p>
        </p:txBody>
      </p:sp>
      <p:sp>
        <p:nvSpPr>
          <p:cNvPr id="616" name="Google Shape;616;g2070d338938_0_28"/>
          <p:cNvSpPr txBox="1"/>
          <p:nvPr/>
        </p:nvSpPr>
        <p:spPr>
          <a:xfrm>
            <a:off x="211725" y="4361500"/>
            <a:ext cx="27093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 sz="1600">
                <a:solidFill>
                  <a:schemeClr val="dk2"/>
                </a:solidFill>
              </a:rPr>
              <a:t>Podcast Series</a:t>
            </a:r>
            <a:r>
              <a:rPr lang="en" sz="1600">
                <a:solidFill>
                  <a:schemeClr val="dk2"/>
                </a:solidFill>
              </a:rPr>
              <a:t> on the Impact of COVID-19</a:t>
            </a:r>
            <a:endParaRPr sz="1600">
              <a:solidFill>
                <a:schemeClr val="dk2"/>
              </a:solidFill>
            </a:endParaRPr>
          </a:p>
        </p:txBody>
      </p:sp>
      <p:pic>
        <p:nvPicPr>
          <p:cNvPr id="617" name="Google Shape;617;g2070d338938_0_28"/>
          <p:cNvPicPr preferRelativeResize="0"/>
          <p:nvPr/>
        </p:nvPicPr>
        <p:blipFill>
          <a:blip r:embed="rId3">
            <a:alphaModFix/>
          </a:blip>
          <a:stretch>
            <a:fillRect/>
          </a:stretch>
        </p:blipFill>
        <p:spPr>
          <a:xfrm>
            <a:off x="211725" y="1520000"/>
            <a:ext cx="2709350" cy="2709350"/>
          </a:xfrm>
          <a:prstGeom prst="rect">
            <a:avLst/>
          </a:prstGeom>
          <a:noFill/>
          <a:ln cap="flat" cmpd="sng" w="28575">
            <a:solidFill>
              <a:srgbClr val="6EB635"/>
            </a:solidFill>
            <a:prstDash val="solid"/>
            <a:round/>
            <a:headEnd len="sm" w="sm" type="none"/>
            <a:tailEnd len="sm" w="sm" type="none"/>
          </a:ln>
        </p:spPr>
      </p:pic>
      <p:pic>
        <p:nvPicPr>
          <p:cNvPr id="618" name="Google Shape;618;g2070d338938_0_28"/>
          <p:cNvPicPr preferRelativeResize="0"/>
          <p:nvPr/>
        </p:nvPicPr>
        <p:blipFill>
          <a:blip r:embed="rId4">
            <a:alphaModFix/>
          </a:blip>
          <a:stretch>
            <a:fillRect/>
          </a:stretch>
        </p:blipFill>
        <p:spPr>
          <a:xfrm>
            <a:off x="3090938" y="1802700"/>
            <a:ext cx="3168125" cy="2143950"/>
          </a:xfrm>
          <a:prstGeom prst="rect">
            <a:avLst/>
          </a:prstGeom>
          <a:noFill/>
          <a:ln cap="flat" cmpd="sng" w="28575">
            <a:solidFill>
              <a:srgbClr val="6EB635"/>
            </a:solidFill>
            <a:prstDash val="solid"/>
            <a:round/>
            <a:headEnd len="sm" w="sm" type="none"/>
            <a:tailEnd len="sm" w="sm" type="none"/>
          </a:ln>
        </p:spPr>
      </p:pic>
      <p:sp>
        <p:nvSpPr>
          <p:cNvPr id="619" name="Google Shape;619;g2070d338938_0_28"/>
          <p:cNvSpPr txBox="1"/>
          <p:nvPr/>
        </p:nvSpPr>
        <p:spPr>
          <a:xfrm>
            <a:off x="3320350" y="4086100"/>
            <a:ext cx="27093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 sz="1600">
                <a:solidFill>
                  <a:schemeClr val="dk2"/>
                </a:solidFill>
              </a:rPr>
              <a:t>DEI Assessment Tool</a:t>
            </a:r>
            <a:r>
              <a:rPr lang="en" sz="1600">
                <a:solidFill>
                  <a:schemeClr val="dk2"/>
                </a:solidFill>
              </a:rPr>
              <a:t>: Inclusion Scorecard for Population Health</a:t>
            </a:r>
            <a:endParaRPr sz="1600">
              <a:solidFill>
                <a:schemeClr val="dk2"/>
              </a:solidFill>
            </a:endParaRPr>
          </a:p>
        </p:txBody>
      </p:sp>
      <p:pic>
        <p:nvPicPr>
          <p:cNvPr id="620" name="Google Shape;620;g2070d338938_0_28"/>
          <p:cNvPicPr preferRelativeResize="0"/>
          <p:nvPr/>
        </p:nvPicPr>
        <p:blipFill>
          <a:blip r:embed="rId5">
            <a:alphaModFix/>
          </a:blip>
          <a:stretch>
            <a:fillRect/>
          </a:stretch>
        </p:blipFill>
        <p:spPr>
          <a:xfrm>
            <a:off x="6473200" y="1365049"/>
            <a:ext cx="2336675" cy="3019274"/>
          </a:xfrm>
          <a:prstGeom prst="rect">
            <a:avLst/>
          </a:prstGeom>
          <a:noFill/>
          <a:ln cap="flat" cmpd="sng" w="28575">
            <a:solidFill>
              <a:srgbClr val="6EB635"/>
            </a:solidFill>
            <a:prstDash val="solid"/>
            <a:round/>
            <a:headEnd len="sm" w="sm" type="none"/>
            <a:tailEnd len="sm" w="sm" type="none"/>
          </a:ln>
        </p:spPr>
      </p:pic>
      <p:sp>
        <p:nvSpPr>
          <p:cNvPr id="621" name="Google Shape;621;g2070d338938_0_28"/>
          <p:cNvSpPr txBox="1"/>
          <p:nvPr/>
        </p:nvSpPr>
        <p:spPr>
          <a:xfrm>
            <a:off x="6286888" y="4436775"/>
            <a:ext cx="27093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 sz="1600">
                <a:solidFill>
                  <a:schemeClr val="dk2"/>
                </a:solidFill>
              </a:rPr>
              <a:t>Farmworker Promising Practices</a:t>
            </a:r>
            <a:r>
              <a:rPr lang="en" sz="1600">
                <a:solidFill>
                  <a:schemeClr val="dk2"/>
                </a:solidFill>
              </a:rPr>
              <a:t> from the Field</a:t>
            </a:r>
            <a:endParaRPr sz="16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2070d338938_0_19"/>
          <p:cNvSpPr txBox="1"/>
          <p:nvPr>
            <p:ph type="title"/>
          </p:nvPr>
        </p:nvSpPr>
        <p:spPr>
          <a:xfrm>
            <a:off x="754439" y="634152"/>
            <a:ext cx="7688700" cy="5352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6D1D6B"/>
              </a:buClr>
              <a:buSzPts val="4100"/>
              <a:buFont typeface="Trebuchet MS"/>
              <a:buNone/>
            </a:pPr>
            <a:r>
              <a:rPr lang="en" sz="2800">
                <a:solidFill>
                  <a:srgbClr val="6EB635"/>
                </a:solidFill>
              </a:rPr>
              <a:t>Health Outreach Partners Contact</a:t>
            </a:r>
            <a:endParaRPr sz="3600">
              <a:solidFill>
                <a:srgbClr val="6EB635"/>
              </a:solidFill>
            </a:endParaRPr>
          </a:p>
        </p:txBody>
      </p:sp>
      <p:sp>
        <p:nvSpPr>
          <p:cNvPr id="628" name="Google Shape;628;g2070d338938_0_19"/>
          <p:cNvSpPr txBox="1"/>
          <p:nvPr/>
        </p:nvSpPr>
        <p:spPr>
          <a:xfrm>
            <a:off x="409975" y="1309175"/>
            <a:ext cx="7178700" cy="10158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chemeClr val="dk2"/>
              </a:buClr>
              <a:buSzPts val="1800"/>
              <a:buChar char="●"/>
            </a:pPr>
            <a:r>
              <a:rPr b="1" lang="en" sz="2000">
                <a:solidFill>
                  <a:schemeClr val="dk2"/>
                </a:solidFill>
              </a:rPr>
              <a:t>Liam Spurgeon</a:t>
            </a:r>
            <a:r>
              <a:rPr lang="en" sz="2000">
                <a:solidFill>
                  <a:schemeClr val="dk2"/>
                </a:solidFill>
              </a:rPr>
              <a:t>, Program Director of HRSA Programs &amp; Communications</a:t>
            </a:r>
            <a:endParaRPr sz="2000">
              <a:solidFill>
                <a:schemeClr val="dk2"/>
              </a:solidFill>
            </a:endParaRPr>
          </a:p>
          <a:p>
            <a:pPr indent="-355600" lvl="0" marL="457200" marR="0" rtl="0" algn="l">
              <a:lnSpc>
                <a:spcPct val="100000"/>
              </a:lnSpc>
              <a:spcBef>
                <a:spcPts val="0"/>
              </a:spcBef>
              <a:spcAft>
                <a:spcPts val="0"/>
              </a:spcAft>
              <a:buClr>
                <a:schemeClr val="dk2"/>
              </a:buClr>
              <a:buSzPts val="2000"/>
              <a:buChar char="●"/>
            </a:pPr>
            <a:r>
              <a:rPr lang="en" sz="2000">
                <a:solidFill>
                  <a:schemeClr val="dk2"/>
                </a:solidFill>
              </a:rPr>
              <a:t>Contact: </a:t>
            </a:r>
            <a:r>
              <a:rPr lang="en" sz="2000" u="sng">
                <a:solidFill>
                  <a:schemeClr val="hlink"/>
                </a:solidFill>
                <a:hlinkClick r:id="rId3"/>
              </a:rPr>
              <a:t>l</a:t>
            </a:r>
            <a:r>
              <a:rPr lang="en" sz="2000" u="sng">
                <a:solidFill>
                  <a:schemeClr val="hlink"/>
                </a:solidFill>
                <a:hlinkClick r:id="rId4"/>
              </a:rPr>
              <a:t>iam@outreach-partners.org</a:t>
            </a:r>
            <a:r>
              <a:rPr lang="en" sz="2000">
                <a:solidFill>
                  <a:schemeClr val="dk2"/>
                </a:solidFill>
              </a:rPr>
              <a:t>; 510-268-0091x704</a:t>
            </a:r>
            <a:endParaRPr sz="2000">
              <a:solidFill>
                <a:schemeClr val="dk2"/>
              </a:solidFill>
            </a:endParaRPr>
          </a:p>
        </p:txBody>
      </p:sp>
      <p:pic>
        <p:nvPicPr>
          <p:cNvPr id="629" name="Google Shape;629;g2070d338938_0_19"/>
          <p:cNvPicPr preferRelativeResize="0"/>
          <p:nvPr/>
        </p:nvPicPr>
        <p:blipFill>
          <a:blip r:embed="rId5">
            <a:alphaModFix/>
          </a:blip>
          <a:stretch>
            <a:fillRect/>
          </a:stretch>
        </p:blipFill>
        <p:spPr>
          <a:xfrm>
            <a:off x="-16925" y="2665918"/>
            <a:ext cx="9144003" cy="2906614"/>
          </a:xfrm>
          <a:prstGeom prst="rect">
            <a:avLst/>
          </a:prstGeom>
          <a:noFill/>
          <a:ln cap="flat" cmpd="sng" w="9525">
            <a:solidFill>
              <a:srgbClr val="6EB635"/>
            </a:solidFill>
            <a:prstDash val="solid"/>
            <a:round/>
            <a:headEnd len="sm" w="sm" type="none"/>
            <a:tailEnd len="sm" w="sm" type="none"/>
          </a:ln>
        </p:spPr>
      </p:pic>
      <p:pic>
        <p:nvPicPr>
          <p:cNvPr id="630" name="Google Shape;630;g2070d338938_0_19"/>
          <p:cNvPicPr preferRelativeResize="0"/>
          <p:nvPr/>
        </p:nvPicPr>
        <p:blipFill>
          <a:blip r:embed="rId6">
            <a:alphaModFix/>
          </a:blip>
          <a:stretch>
            <a:fillRect/>
          </a:stretch>
        </p:blipFill>
        <p:spPr>
          <a:xfrm>
            <a:off x="7007875" y="598850"/>
            <a:ext cx="1779553" cy="677175"/>
          </a:xfrm>
          <a:prstGeom prst="rect">
            <a:avLst/>
          </a:prstGeom>
          <a:noFill/>
          <a:ln cap="flat" cmpd="sng" w="9525">
            <a:solidFill>
              <a:srgbClr val="6EB635"/>
            </a:solidFill>
            <a:prstDash val="solid"/>
            <a:round/>
            <a:headEnd len="sm" w="sm" type="none"/>
            <a:tailEnd len="sm" w="sm" type="none"/>
          </a:ln>
        </p:spPr>
      </p:pic>
      <p:sp>
        <p:nvSpPr>
          <p:cNvPr id="631" name="Google Shape;631;g2070d338938_0_19"/>
          <p:cNvSpPr txBox="1"/>
          <p:nvPr/>
        </p:nvSpPr>
        <p:spPr>
          <a:xfrm>
            <a:off x="4572000" y="3353175"/>
            <a:ext cx="4152900" cy="538800"/>
          </a:xfrm>
          <a:prstGeom prst="rect">
            <a:avLst/>
          </a:prstGeom>
          <a:solidFill>
            <a:srgbClr val="FFFFFF">
              <a:alpha val="69810"/>
            </a:srgbClr>
          </a:solidFill>
          <a:ln cap="flat" cmpd="sng" w="19050">
            <a:solidFill>
              <a:schemeClr val="lt1"/>
            </a:solidFill>
            <a:prstDash val="solid"/>
            <a:round/>
            <a:headEnd len="sm" w="sm" type="none"/>
            <a:tailEnd len="sm" w="sm" type="none"/>
          </a:ln>
          <a:effectLst>
            <a:outerShdw blurRad="57150" rotWithShape="0" algn="bl" dir="5400000" dist="19050">
              <a:srgbClr val="000000">
                <a:alpha val="44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rgbClr val="A53BB3"/>
                </a:solidFill>
              </a:rPr>
              <a:t>www.</a:t>
            </a:r>
            <a:r>
              <a:rPr b="1" lang="en" sz="2300" u="sng">
                <a:solidFill>
                  <a:srgbClr val="A53BB3"/>
                </a:solidFill>
              </a:rPr>
              <a:t>outreach-partners.org</a:t>
            </a:r>
            <a:endParaRPr b="1" sz="1700" u="sng"/>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g20c73393f97_2_79"/>
          <p:cNvPicPr preferRelativeResize="0"/>
          <p:nvPr/>
        </p:nvPicPr>
        <p:blipFill rotWithShape="1">
          <a:blip r:embed="rId3">
            <a:alphaModFix/>
          </a:blip>
          <a:srcRect b="29526" l="0" r="0" t="21094"/>
          <a:stretch/>
        </p:blipFill>
        <p:spPr>
          <a:xfrm>
            <a:off x="0" y="0"/>
            <a:ext cx="9150602" cy="3010124"/>
          </a:xfrm>
          <a:prstGeom prst="rect">
            <a:avLst/>
          </a:prstGeom>
          <a:noFill/>
          <a:ln>
            <a:noFill/>
          </a:ln>
        </p:spPr>
      </p:pic>
      <p:sp>
        <p:nvSpPr>
          <p:cNvPr id="637" name="Google Shape;637;g20c73393f97_2_79"/>
          <p:cNvSpPr/>
          <p:nvPr/>
        </p:nvSpPr>
        <p:spPr>
          <a:xfrm>
            <a:off x="0" y="2990850"/>
            <a:ext cx="3027300" cy="2152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8" name="Google Shape;638;g20c73393f97_2_79"/>
          <p:cNvSpPr/>
          <p:nvPr/>
        </p:nvSpPr>
        <p:spPr>
          <a:xfrm>
            <a:off x="3027175" y="2990850"/>
            <a:ext cx="6116700" cy="2152800"/>
          </a:xfrm>
          <a:prstGeom prst="rect">
            <a:avLst/>
          </a:prstGeom>
          <a:solidFill>
            <a:srgbClr val="0135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9" name="Google Shape;639;g20c73393f97_2_79"/>
          <p:cNvSpPr txBox="1"/>
          <p:nvPr/>
        </p:nvSpPr>
        <p:spPr>
          <a:xfrm>
            <a:off x="3306875" y="3199550"/>
            <a:ext cx="5651387" cy="64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Calibri"/>
              <a:buNone/>
            </a:pPr>
            <a:r>
              <a:rPr b="0" i="0" lang="en" sz="1800" u="none" cap="none" strike="noStrike">
                <a:solidFill>
                  <a:srgbClr val="FFFFFF"/>
                </a:solidFill>
                <a:latin typeface="Calibri"/>
                <a:ea typeface="Calibri"/>
                <a:cs typeface="Calibri"/>
                <a:sym typeface="Calibri"/>
              </a:rPr>
              <a:t>Our mission is to create practical solutions at the intersection of vulnerability, migration and health</a:t>
            </a:r>
            <a:endParaRPr sz="1100"/>
          </a:p>
          <a:p>
            <a:pPr indent="0" lvl="0" marL="0" marR="0" rtl="0" algn="l">
              <a:lnSpc>
                <a:spcPct val="115000"/>
              </a:lnSpc>
              <a:spcBef>
                <a:spcPts val="0"/>
              </a:spcBef>
              <a:spcAft>
                <a:spcPts val="0"/>
              </a:spcAft>
              <a:buClr>
                <a:srgbClr val="000000"/>
              </a:buClr>
              <a:buSzPts val="800"/>
              <a:buFont typeface="Calibri"/>
              <a:buNone/>
            </a:pPr>
            <a:r>
              <a:t/>
            </a:r>
            <a:endParaRPr b="0" i="0" sz="1800" u="none" cap="none" strike="noStrike">
              <a:solidFill>
                <a:srgbClr val="FFFFFF"/>
              </a:solidFill>
              <a:latin typeface="Lora"/>
              <a:ea typeface="Lora"/>
              <a:cs typeface="Lora"/>
              <a:sym typeface="Lora"/>
            </a:endParaRPr>
          </a:p>
        </p:txBody>
      </p:sp>
      <p:sp>
        <p:nvSpPr>
          <p:cNvPr id="640" name="Google Shape;640;g20c73393f97_2_79"/>
          <p:cNvSpPr txBox="1"/>
          <p:nvPr/>
        </p:nvSpPr>
        <p:spPr>
          <a:xfrm>
            <a:off x="3306875" y="4112317"/>
            <a:ext cx="5442300" cy="942875"/>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Calibri"/>
              <a:buNone/>
            </a:pPr>
            <a:r>
              <a:rPr b="0" i="0" lang="en" sz="1800" u="none" cap="none" strike="noStrike">
                <a:solidFill>
                  <a:srgbClr val="FFFFFF"/>
                </a:solidFill>
                <a:latin typeface="Calibri"/>
                <a:ea typeface="Calibri"/>
                <a:cs typeface="Calibri"/>
                <a:sym typeface="Calibri"/>
              </a:rPr>
              <a:t>We envision a world based on health justice and equity, where migration is never an impediment to well-being.</a:t>
            </a:r>
            <a:endParaRPr b="0" i="0" sz="1800" u="none" cap="none" strike="noStrike">
              <a:solidFill>
                <a:srgbClr val="FFFFFF"/>
              </a:solidFill>
              <a:latin typeface="Lora"/>
              <a:ea typeface="Lora"/>
              <a:cs typeface="Lora"/>
              <a:sym typeface="Lora"/>
            </a:endParaRPr>
          </a:p>
        </p:txBody>
      </p:sp>
      <p:sp>
        <p:nvSpPr>
          <p:cNvPr id="641" name="Google Shape;641;g20c73393f97_2_79"/>
          <p:cNvSpPr txBox="1"/>
          <p:nvPr/>
        </p:nvSpPr>
        <p:spPr>
          <a:xfrm>
            <a:off x="320313" y="4048424"/>
            <a:ext cx="2582400" cy="363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Lora"/>
              <a:buNone/>
            </a:pPr>
            <a:r>
              <a:rPr b="1" i="0" lang="en" sz="1400" u="none" cap="none" strike="noStrike">
                <a:solidFill>
                  <a:srgbClr val="013563"/>
                </a:solidFill>
                <a:latin typeface="Lora"/>
                <a:ea typeface="Lora"/>
                <a:cs typeface="Lora"/>
                <a:sym typeface="Lora"/>
              </a:rPr>
              <a:t>A force for health justice</a:t>
            </a:r>
            <a:endParaRPr b="0" i="0" sz="1400" u="none" cap="none" strike="noStrike">
              <a:solidFill>
                <a:srgbClr val="013563"/>
              </a:solidFill>
              <a:latin typeface="Lora"/>
              <a:ea typeface="Lora"/>
              <a:cs typeface="Lora"/>
              <a:sym typeface="Lora"/>
            </a:endParaRPr>
          </a:p>
        </p:txBody>
      </p:sp>
      <p:sp>
        <p:nvSpPr>
          <p:cNvPr id="642" name="Google Shape;642;g20c73393f97_2_79"/>
          <p:cNvSpPr txBox="1"/>
          <p:nvPr/>
        </p:nvSpPr>
        <p:spPr>
          <a:xfrm>
            <a:off x="320375" y="4376600"/>
            <a:ext cx="2582400" cy="58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Lora"/>
              <a:buNone/>
            </a:pPr>
            <a:r>
              <a:rPr b="1" i="0" lang="en" sz="1400" u="none" cap="none" strike="noStrike">
                <a:solidFill>
                  <a:srgbClr val="013563"/>
                </a:solidFill>
                <a:latin typeface="Lora"/>
                <a:ea typeface="Lora"/>
                <a:cs typeface="Lora"/>
                <a:sym typeface="Lora"/>
              </a:rPr>
              <a:t>Somos una fuerza dedicada a la justicia en salud</a:t>
            </a:r>
            <a:endParaRPr b="1" i="0" sz="1400" u="none" cap="none" strike="noStrike">
              <a:solidFill>
                <a:srgbClr val="013563"/>
              </a:solidFill>
              <a:latin typeface="Lora"/>
              <a:ea typeface="Lora"/>
              <a:cs typeface="Lora"/>
              <a:sym typeface="Lora"/>
            </a:endParaRPr>
          </a:p>
        </p:txBody>
      </p:sp>
      <p:pic>
        <p:nvPicPr>
          <p:cNvPr id="643" name="Google Shape;643;g20c73393f97_2_79"/>
          <p:cNvPicPr preferRelativeResize="0"/>
          <p:nvPr/>
        </p:nvPicPr>
        <p:blipFill rotWithShape="1">
          <a:blip r:embed="rId4">
            <a:alphaModFix/>
          </a:blip>
          <a:srcRect b="0" l="0" r="0" t="0"/>
          <a:stretch/>
        </p:blipFill>
        <p:spPr>
          <a:xfrm>
            <a:off x="751501" y="3170039"/>
            <a:ext cx="1720125" cy="924250"/>
          </a:xfrm>
          <a:prstGeom prst="rect">
            <a:avLst/>
          </a:prstGeom>
          <a:noFill/>
          <a:ln>
            <a:noFill/>
          </a:ln>
        </p:spPr>
      </p:pic>
      <p:cxnSp>
        <p:nvCxnSpPr>
          <p:cNvPr id="644" name="Google Shape;644;g20c73393f97_2_79"/>
          <p:cNvCxnSpPr/>
          <p:nvPr/>
        </p:nvCxnSpPr>
        <p:spPr>
          <a:xfrm>
            <a:off x="375050" y="4413500"/>
            <a:ext cx="2431200" cy="0"/>
          </a:xfrm>
          <a:prstGeom prst="straightConnector1">
            <a:avLst/>
          </a:prstGeom>
          <a:noFill/>
          <a:ln cap="flat" cmpd="sng" w="9525">
            <a:solidFill>
              <a:srgbClr val="013563"/>
            </a:solidFill>
            <a:prstDash val="solid"/>
            <a:round/>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grpSp>
        <p:nvGrpSpPr>
          <p:cNvPr id="650" name="Google Shape;650;g20c73393f97_7_0"/>
          <p:cNvGrpSpPr/>
          <p:nvPr/>
        </p:nvGrpSpPr>
        <p:grpSpPr>
          <a:xfrm>
            <a:off x="3789323" y="3207621"/>
            <a:ext cx="1518046" cy="1241226"/>
            <a:chOff x="5052430" y="4276828"/>
            <a:chExt cx="2024062" cy="1654968"/>
          </a:xfrm>
        </p:grpSpPr>
        <p:sp>
          <p:nvSpPr>
            <p:cNvPr id="651" name="Google Shape;651;g20c73393f97_7_0"/>
            <p:cNvSpPr/>
            <p:nvPr/>
          </p:nvSpPr>
          <p:spPr>
            <a:xfrm>
              <a:off x="5052430" y="4276828"/>
              <a:ext cx="2024062" cy="1654968"/>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52" name="Google Shape;652;g20c73393f97_7_0"/>
            <p:cNvSpPr/>
            <p:nvPr/>
          </p:nvSpPr>
          <p:spPr>
            <a:xfrm>
              <a:off x="5052430" y="4276828"/>
              <a:ext cx="2024062" cy="1654968"/>
            </a:xfrm>
            <a:prstGeom prst="rect">
              <a:avLst/>
            </a:prstGeom>
            <a:gradFill>
              <a:gsLst>
                <a:gs pos="0">
                  <a:srgbClr val="FFB9B7">
                    <a:alpha val="54901"/>
                  </a:srgbClr>
                </a:gs>
                <a:gs pos="52000">
                  <a:srgbClr val="C4168A">
                    <a:alpha val="49803"/>
                  </a:srgbClr>
                </a:gs>
                <a:gs pos="100000">
                  <a:srgbClr val="C4168A">
                    <a:alpha val="77647"/>
                  </a:srgbClr>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pic>
        <p:nvPicPr>
          <p:cNvPr id="653" name="Google Shape;653;g20c73393f97_7_0"/>
          <p:cNvPicPr preferRelativeResize="0"/>
          <p:nvPr/>
        </p:nvPicPr>
        <p:blipFill rotWithShape="1">
          <a:blip r:embed="rId3">
            <a:alphaModFix/>
          </a:blip>
          <a:srcRect b="0" l="0" r="0" t="0"/>
          <a:stretch/>
        </p:blipFill>
        <p:spPr>
          <a:xfrm>
            <a:off x="3821756" y="3108534"/>
            <a:ext cx="1436080" cy="1329027"/>
          </a:xfrm>
          <a:prstGeom prst="rect">
            <a:avLst/>
          </a:prstGeom>
          <a:noFill/>
          <a:ln>
            <a:noFill/>
          </a:ln>
          <a:effectLst>
            <a:outerShdw blurRad="25400" rotWithShape="0" algn="tl" dir="2700000" dist="25400">
              <a:srgbClr val="000000">
                <a:alpha val="40000"/>
              </a:srgbClr>
            </a:outerShdw>
          </a:effectLst>
        </p:spPr>
      </p:pic>
      <p:sp>
        <p:nvSpPr>
          <p:cNvPr id="654" name="Google Shape;654;g20c73393f97_7_0"/>
          <p:cNvSpPr/>
          <p:nvPr/>
        </p:nvSpPr>
        <p:spPr>
          <a:xfrm>
            <a:off x="3789323" y="3966257"/>
            <a:ext cx="1518046" cy="482590"/>
          </a:xfrm>
          <a:prstGeom prst="rect">
            <a:avLst/>
          </a:prstGeom>
          <a:solidFill>
            <a:srgbClr val="C4168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55" name="Google Shape;655;g20c73393f97_7_0"/>
          <p:cNvSpPr txBox="1"/>
          <p:nvPr/>
        </p:nvSpPr>
        <p:spPr>
          <a:xfrm>
            <a:off x="3888610" y="4014543"/>
            <a:ext cx="1309947" cy="346249"/>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800" u="none" cap="none" strike="noStrike">
                <a:solidFill>
                  <a:schemeClr val="lt1"/>
                </a:solidFill>
                <a:latin typeface="Calibri"/>
                <a:ea typeface="Calibri"/>
                <a:cs typeface="Calibri"/>
                <a:sym typeface="Calibri"/>
              </a:rPr>
              <a:t>Evaluation</a:t>
            </a:r>
            <a:endParaRPr sz="1100"/>
          </a:p>
        </p:txBody>
      </p:sp>
      <p:sp>
        <p:nvSpPr>
          <p:cNvPr id="656" name="Google Shape;656;g20c73393f97_7_0"/>
          <p:cNvSpPr/>
          <p:nvPr/>
        </p:nvSpPr>
        <p:spPr>
          <a:xfrm>
            <a:off x="5546690" y="3207621"/>
            <a:ext cx="1518046" cy="124122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57" name="Google Shape;657;g20c73393f97_7_0"/>
          <p:cNvSpPr/>
          <p:nvPr/>
        </p:nvSpPr>
        <p:spPr>
          <a:xfrm>
            <a:off x="5546690" y="3207621"/>
            <a:ext cx="1518046" cy="1241226"/>
          </a:xfrm>
          <a:prstGeom prst="rect">
            <a:avLst/>
          </a:prstGeom>
          <a:gradFill>
            <a:gsLst>
              <a:gs pos="0">
                <a:schemeClr val="lt1"/>
              </a:gs>
              <a:gs pos="52000">
                <a:srgbClr val="CFE5C0"/>
              </a:gs>
              <a:gs pos="100000">
                <a:srgbClr val="B0D598"/>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A group of people holding a sign&#10;&#10;Description automatically generated" id="658" name="Google Shape;658;g20c73393f97_7_0"/>
          <p:cNvPicPr preferRelativeResize="0"/>
          <p:nvPr/>
        </p:nvPicPr>
        <p:blipFill rotWithShape="1">
          <a:blip r:embed="rId4">
            <a:alphaModFix/>
          </a:blip>
          <a:srcRect b="0" l="0" r="0" t="0"/>
          <a:stretch/>
        </p:blipFill>
        <p:spPr>
          <a:xfrm>
            <a:off x="5477164" y="3242352"/>
            <a:ext cx="1617728" cy="753988"/>
          </a:xfrm>
          <a:prstGeom prst="rect">
            <a:avLst/>
          </a:prstGeom>
          <a:noFill/>
          <a:ln>
            <a:noFill/>
          </a:ln>
          <a:effectLst>
            <a:outerShdw blurRad="38100" rotWithShape="0" algn="tl" dir="2700000" dist="25400">
              <a:srgbClr val="000000">
                <a:alpha val="42745"/>
              </a:srgbClr>
            </a:outerShdw>
          </a:effectLst>
        </p:spPr>
      </p:pic>
      <p:sp>
        <p:nvSpPr>
          <p:cNvPr id="659" name="Google Shape;659;g20c73393f97_7_0"/>
          <p:cNvSpPr/>
          <p:nvPr/>
        </p:nvSpPr>
        <p:spPr>
          <a:xfrm>
            <a:off x="5546690" y="3966257"/>
            <a:ext cx="1518046" cy="482590"/>
          </a:xfrm>
          <a:prstGeom prst="rect">
            <a:avLst/>
          </a:prstGeom>
          <a:solidFill>
            <a:srgbClr val="7DB95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60" name="Google Shape;660;g20c73393f97_7_0"/>
          <p:cNvSpPr txBox="1"/>
          <p:nvPr/>
        </p:nvSpPr>
        <p:spPr>
          <a:xfrm>
            <a:off x="5645977" y="4031072"/>
            <a:ext cx="1309947" cy="346249"/>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800" u="none" cap="none" strike="noStrike">
                <a:solidFill>
                  <a:schemeClr val="lt1"/>
                </a:solidFill>
                <a:latin typeface="Calibri"/>
                <a:ea typeface="Calibri"/>
                <a:cs typeface="Calibri"/>
                <a:sym typeface="Calibri"/>
              </a:rPr>
              <a:t>Advocacy</a:t>
            </a:r>
            <a:endParaRPr sz="1100"/>
          </a:p>
        </p:txBody>
      </p:sp>
      <p:grpSp>
        <p:nvGrpSpPr>
          <p:cNvPr id="661" name="Google Shape;661;g20c73393f97_7_0"/>
          <p:cNvGrpSpPr/>
          <p:nvPr/>
        </p:nvGrpSpPr>
        <p:grpSpPr>
          <a:xfrm>
            <a:off x="7312682" y="3016238"/>
            <a:ext cx="1523636" cy="1432610"/>
            <a:chOff x="7404061" y="4021650"/>
            <a:chExt cx="2031515" cy="1910146"/>
          </a:xfrm>
        </p:grpSpPr>
        <p:sp>
          <p:nvSpPr>
            <p:cNvPr id="662" name="Google Shape;662;g20c73393f97_7_0"/>
            <p:cNvSpPr/>
            <p:nvPr/>
          </p:nvSpPr>
          <p:spPr>
            <a:xfrm>
              <a:off x="7404061" y="4276828"/>
              <a:ext cx="2024062" cy="1654968"/>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63" name="Google Shape;663;g20c73393f97_7_0"/>
            <p:cNvSpPr/>
            <p:nvPr/>
          </p:nvSpPr>
          <p:spPr>
            <a:xfrm>
              <a:off x="7404061" y="4276828"/>
              <a:ext cx="2024062" cy="1654968"/>
            </a:xfrm>
            <a:prstGeom prst="rect">
              <a:avLst/>
            </a:prstGeom>
            <a:gradFill>
              <a:gsLst>
                <a:gs pos="0">
                  <a:schemeClr val="lt1"/>
                </a:gs>
                <a:gs pos="7000">
                  <a:schemeClr val="lt1"/>
                </a:gs>
                <a:gs pos="52000">
                  <a:srgbClr val="5EA6E6"/>
                </a:gs>
                <a:gs pos="100000">
                  <a:srgbClr val="2174BE"/>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A picture containing person, standing&#10;&#10;Description automatically generated" id="664" name="Google Shape;664;g20c73393f97_7_0"/>
            <p:cNvPicPr preferRelativeResize="0"/>
            <p:nvPr/>
          </p:nvPicPr>
          <p:blipFill rotWithShape="1">
            <a:blip r:embed="rId5">
              <a:alphaModFix/>
            </a:blip>
            <a:srcRect b="0" l="0" r="0" t="0"/>
            <a:stretch/>
          </p:blipFill>
          <p:spPr>
            <a:xfrm>
              <a:off x="7404061" y="4021650"/>
              <a:ext cx="2031515" cy="1147837"/>
            </a:xfrm>
            <a:prstGeom prst="rect">
              <a:avLst/>
            </a:prstGeom>
            <a:noFill/>
            <a:ln>
              <a:noFill/>
            </a:ln>
            <a:effectLst>
              <a:outerShdw blurRad="50800" rotWithShape="0" algn="tl" dir="2700000" dist="38100">
                <a:srgbClr val="000000">
                  <a:alpha val="40000"/>
                </a:srgbClr>
              </a:outerShdw>
            </a:effectLst>
          </p:spPr>
        </p:pic>
        <p:sp>
          <p:nvSpPr>
            <p:cNvPr id="665" name="Google Shape;665;g20c73393f97_7_0"/>
            <p:cNvSpPr/>
            <p:nvPr/>
          </p:nvSpPr>
          <p:spPr>
            <a:xfrm>
              <a:off x="7404061" y="5162355"/>
              <a:ext cx="2024062" cy="769441"/>
            </a:xfrm>
            <a:prstGeom prst="rect">
              <a:avLst/>
            </a:prstGeom>
            <a:solidFill>
              <a:srgbClr val="004B8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66" name="Google Shape;666;g20c73393f97_7_0"/>
            <p:cNvSpPr txBox="1"/>
            <p:nvPr/>
          </p:nvSpPr>
          <p:spPr>
            <a:xfrm>
              <a:off x="7615953" y="5191387"/>
              <a:ext cx="1587578" cy="701731"/>
            </a:xfrm>
            <a:prstGeom prst="rect">
              <a:avLst/>
            </a:prstGeom>
            <a:noFill/>
            <a:ln>
              <a:noFill/>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None/>
              </a:pPr>
              <a:r>
                <a:rPr b="1" i="0" lang="en" sz="1700" u="none" cap="none" strike="noStrike">
                  <a:solidFill>
                    <a:schemeClr val="lt1"/>
                  </a:solidFill>
                  <a:latin typeface="Calibri"/>
                  <a:ea typeface="Calibri"/>
                  <a:cs typeface="Calibri"/>
                  <a:sym typeface="Calibri"/>
                </a:rPr>
                <a:t>Peer</a:t>
              </a:r>
              <a:endParaRPr sz="1100"/>
            </a:p>
            <a:p>
              <a:pPr indent="0" lvl="0" marL="0" marR="0" rtl="0" algn="ctr">
                <a:lnSpc>
                  <a:spcPct val="90000"/>
                </a:lnSpc>
                <a:spcBef>
                  <a:spcPts val="0"/>
                </a:spcBef>
                <a:spcAft>
                  <a:spcPts val="0"/>
                </a:spcAft>
                <a:buNone/>
              </a:pPr>
              <a:r>
                <a:rPr b="1" i="0" lang="en" sz="1700" u="none" cap="none" strike="noStrike">
                  <a:solidFill>
                    <a:schemeClr val="lt1"/>
                  </a:solidFill>
                  <a:latin typeface="Calibri"/>
                  <a:ea typeface="Calibri"/>
                  <a:cs typeface="Calibri"/>
                  <a:sym typeface="Calibri"/>
                </a:rPr>
                <a:t>Networking</a:t>
              </a:r>
              <a:endParaRPr sz="1100"/>
            </a:p>
          </p:txBody>
        </p:sp>
      </p:grpSp>
      <p:grpSp>
        <p:nvGrpSpPr>
          <p:cNvPr id="667" name="Google Shape;667;g20c73393f97_7_0"/>
          <p:cNvGrpSpPr/>
          <p:nvPr/>
        </p:nvGrpSpPr>
        <p:grpSpPr>
          <a:xfrm>
            <a:off x="2003496" y="3127644"/>
            <a:ext cx="1581902" cy="1321204"/>
            <a:chOff x="2671328" y="4170192"/>
            <a:chExt cx="2109203" cy="1761605"/>
          </a:xfrm>
        </p:grpSpPr>
        <p:sp>
          <p:nvSpPr>
            <p:cNvPr id="668" name="Google Shape;668;g20c73393f97_7_0"/>
            <p:cNvSpPr/>
            <p:nvPr/>
          </p:nvSpPr>
          <p:spPr>
            <a:xfrm>
              <a:off x="2711119" y="4276828"/>
              <a:ext cx="2024062" cy="1654968"/>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69" name="Google Shape;669;g20c73393f97_7_0"/>
            <p:cNvSpPr/>
            <p:nvPr/>
          </p:nvSpPr>
          <p:spPr>
            <a:xfrm>
              <a:off x="2711119" y="4276828"/>
              <a:ext cx="2024062" cy="1654968"/>
            </a:xfrm>
            <a:prstGeom prst="rect">
              <a:avLst/>
            </a:prstGeom>
            <a:gradFill>
              <a:gsLst>
                <a:gs pos="0">
                  <a:schemeClr val="lt1"/>
                </a:gs>
                <a:gs pos="7000">
                  <a:schemeClr val="lt1"/>
                </a:gs>
                <a:gs pos="52000">
                  <a:srgbClr val="4BACC6">
                    <a:alpha val="47843"/>
                  </a:srgbClr>
                </a:gs>
                <a:gs pos="100000">
                  <a:srgbClr val="4BACC6">
                    <a:alpha val="66666"/>
                  </a:srgbClr>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A group of people looking at a computer screen&#10;&#10;Description automatically generated with low confidence" id="670" name="Google Shape;670;g20c73393f97_7_0"/>
            <p:cNvPicPr preferRelativeResize="0"/>
            <p:nvPr/>
          </p:nvPicPr>
          <p:blipFill rotWithShape="1">
            <a:blip r:embed="rId6">
              <a:alphaModFix/>
            </a:blip>
            <a:srcRect b="0" l="0" r="0" t="0"/>
            <a:stretch/>
          </p:blipFill>
          <p:spPr>
            <a:xfrm>
              <a:off x="2808914" y="4170192"/>
              <a:ext cx="1779928" cy="1369174"/>
            </a:xfrm>
            <a:prstGeom prst="rect">
              <a:avLst/>
            </a:prstGeom>
            <a:noFill/>
            <a:ln>
              <a:noFill/>
            </a:ln>
            <a:effectLst>
              <a:outerShdw blurRad="50800" rotWithShape="0" algn="tl" dir="2700000" dist="38100">
                <a:srgbClr val="000000">
                  <a:alpha val="40000"/>
                </a:srgbClr>
              </a:outerShdw>
            </a:effectLst>
          </p:spPr>
        </p:pic>
        <p:sp>
          <p:nvSpPr>
            <p:cNvPr id="671" name="Google Shape;671;g20c73393f97_7_0"/>
            <p:cNvSpPr/>
            <p:nvPr/>
          </p:nvSpPr>
          <p:spPr>
            <a:xfrm>
              <a:off x="2711119" y="5288343"/>
              <a:ext cx="2024062" cy="643454"/>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72" name="Google Shape;672;g20c73393f97_7_0"/>
            <p:cNvSpPr txBox="1"/>
            <p:nvPr/>
          </p:nvSpPr>
          <p:spPr>
            <a:xfrm>
              <a:off x="2671328" y="5328454"/>
              <a:ext cx="2109203" cy="563231"/>
            </a:xfrm>
            <a:prstGeom prst="rect">
              <a:avLst/>
            </a:prstGeom>
            <a:noFill/>
            <a:ln>
              <a:noFill/>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None/>
              </a:pPr>
              <a:r>
                <a:rPr b="1" i="0" lang="en" sz="1300" u="none" cap="none" strike="noStrike">
                  <a:solidFill>
                    <a:schemeClr val="lt1"/>
                  </a:solidFill>
                  <a:latin typeface="Calibri"/>
                  <a:ea typeface="Calibri"/>
                  <a:cs typeface="Calibri"/>
                  <a:sym typeface="Calibri"/>
                </a:rPr>
                <a:t>Psychosocial Support for Providers</a:t>
              </a:r>
              <a:endParaRPr sz="1100"/>
            </a:p>
          </p:txBody>
        </p:sp>
      </p:grpSp>
      <p:grpSp>
        <p:nvGrpSpPr>
          <p:cNvPr id="673" name="Google Shape;673;g20c73393f97_7_0"/>
          <p:cNvGrpSpPr/>
          <p:nvPr/>
        </p:nvGrpSpPr>
        <p:grpSpPr>
          <a:xfrm>
            <a:off x="286937" y="3069930"/>
            <a:ext cx="1677159" cy="1378917"/>
            <a:chOff x="382582" y="4093240"/>
            <a:chExt cx="2236212" cy="1838556"/>
          </a:xfrm>
        </p:grpSpPr>
        <p:sp>
          <p:nvSpPr>
            <p:cNvPr id="674" name="Google Shape;674;g20c73393f97_7_0"/>
            <p:cNvSpPr/>
            <p:nvPr/>
          </p:nvSpPr>
          <p:spPr>
            <a:xfrm>
              <a:off x="443584" y="4276828"/>
              <a:ext cx="2024062" cy="1654968"/>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75" name="Google Shape;675;g20c73393f97_7_0"/>
            <p:cNvSpPr/>
            <p:nvPr/>
          </p:nvSpPr>
          <p:spPr>
            <a:xfrm>
              <a:off x="443584" y="4276828"/>
              <a:ext cx="2024062" cy="1654968"/>
            </a:xfrm>
            <a:prstGeom prst="rect">
              <a:avLst/>
            </a:prstGeom>
            <a:gradFill>
              <a:gsLst>
                <a:gs pos="0">
                  <a:schemeClr val="lt1"/>
                </a:gs>
                <a:gs pos="7000">
                  <a:schemeClr val="lt1"/>
                </a:gs>
                <a:gs pos="52000">
                  <a:srgbClr val="4472C4">
                    <a:alpha val="40784"/>
                  </a:srgbClr>
                </a:gs>
                <a:gs pos="100000">
                  <a:srgbClr val="4472C4">
                    <a:alpha val="53725"/>
                  </a:srgbClr>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id="676" name="Google Shape;676;g20c73393f97_7_0"/>
            <p:cNvGrpSpPr/>
            <p:nvPr/>
          </p:nvGrpSpPr>
          <p:grpSpPr>
            <a:xfrm>
              <a:off x="382582" y="4093240"/>
              <a:ext cx="2236212" cy="1144898"/>
              <a:chOff x="382582" y="4093240"/>
              <a:chExt cx="2236212" cy="1144898"/>
            </a:xfrm>
          </p:grpSpPr>
          <p:pic>
            <p:nvPicPr>
              <p:cNvPr descr="A picture containing text, person&#10;&#10;Description automatically generated" id="677" name="Google Shape;677;g20c73393f97_7_0"/>
              <p:cNvPicPr preferRelativeResize="0"/>
              <p:nvPr/>
            </p:nvPicPr>
            <p:blipFill rotWithShape="1">
              <a:blip r:embed="rId7">
                <a:alphaModFix/>
              </a:blip>
              <a:srcRect b="0" l="0" r="0" t="0"/>
              <a:stretch/>
            </p:blipFill>
            <p:spPr>
              <a:xfrm>
                <a:off x="1431956" y="4146133"/>
                <a:ext cx="1186838" cy="1092005"/>
              </a:xfrm>
              <a:prstGeom prst="rect">
                <a:avLst/>
              </a:prstGeom>
              <a:noFill/>
              <a:ln>
                <a:noFill/>
              </a:ln>
            </p:spPr>
          </p:pic>
          <p:pic>
            <p:nvPicPr>
              <p:cNvPr descr="A picture containing person&#10;&#10;Description automatically generated" id="678" name="Google Shape;678;g20c73393f97_7_0"/>
              <p:cNvPicPr preferRelativeResize="0"/>
              <p:nvPr/>
            </p:nvPicPr>
            <p:blipFill rotWithShape="1">
              <a:blip r:embed="rId8">
                <a:alphaModFix/>
              </a:blip>
              <a:srcRect b="0" l="0" r="0" t="0"/>
              <a:stretch/>
            </p:blipFill>
            <p:spPr>
              <a:xfrm>
                <a:off x="382582" y="4093240"/>
                <a:ext cx="1186838" cy="1144898"/>
              </a:xfrm>
              <a:prstGeom prst="rect">
                <a:avLst/>
              </a:prstGeom>
              <a:noFill/>
              <a:ln>
                <a:noFill/>
              </a:ln>
            </p:spPr>
          </p:pic>
        </p:grpSp>
        <p:sp>
          <p:nvSpPr>
            <p:cNvPr id="679" name="Google Shape;679;g20c73393f97_7_0"/>
            <p:cNvSpPr/>
            <p:nvPr/>
          </p:nvSpPr>
          <p:spPr>
            <a:xfrm>
              <a:off x="443584" y="5162355"/>
              <a:ext cx="2024062" cy="769441"/>
            </a:xfrm>
            <a:prstGeom prst="rect">
              <a:avLst/>
            </a:prstGeom>
            <a:solidFill>
              <a:srgbClr val="4472C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80" name="Google Shape;680;g20c73393f97_7_0"/>
            <p:cNvSpPr txBox="1"/>
            <p:nvPr/>
          </p:nvSpPr>
          <p:spPr>
            <a:xfrm>
              <a:off x="544137" y="5208909"/>
              <a:ext cx="1810256" cy="674031"/>
            </a:xfrm>
            <a:prstGeom prst="rect">
              <a:avLst/>
            </a:prstGeom>
            <a:noFill/>
            <a:ln>
              <a:noFill/>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None/>
              </a:pPr>
              <a:r>
                <a:rPr b="1" i="0" lang="en" sz="1600" u="none" cap="none" strike="noStrike">
                  <a:solidFill>
                    <a:schemeClr val="lt1"/>
                  </a:solidFill>
                  <a:latin typeface="Calibri"/>
                  <a:ea typeface="Calibri"/>
                  <a:cs typeface="Calibri"/>
                  <a:sym typeface="Calibri"/>
                </a:rPr>
                <a:t>Worker Health and Safety</a:t>
              </a:r>
              <a:endParaRPr sz="1100"/>
            </a:p>
          </p:txBody>
        </p:sp>
      </p:grpSp>
      <p:grpSp>
        <p:nvGrpSpPr>
          <p:cNvPr id="681" name="Google Shape;681;g20c73393f97_7_0"/>
          <p:cNvGrpSpPr/>
          <p:nvPr/>
        </p:nvGrpSpPr>
        <p:grpSpPr>
          <a:xfrm>
            <a:off x="3637748" y="1420522"/>
            <a:ext cx="1677447" cy="1302457"/>
            <a:chOff x="4850330" y="1894029"/>
            <a:chExt cx="2236596" cy="1736609"/>
          </a:xfrm>
        </p:grpSpPr>
        <p:grpSp>
          <p:nvGrpSpPr>
            <p:cNvPr id="682" name="Google Shape;682;g20c73393f97_7_0"/>
            <p:cNvGrpSpPr/>
            <p:nvPr/>
          </p:nvGrpSpPr>
          <p:grpSpPr>
            <a:xfrm>
              <a:off x="5046892" y="1974574"/>
              <a:ext cx="2024062" cy="1654968"/>
              <a:chOff x="5046892" y="1974574"/>
              <a:chExt cx="2024062" cy="1654968"/>
            </a:xfrm>
          </p:grpSpPr>
          <p:sp>
            <p:nvSpPr>
              <p:cNvPr id="683" name="Google Shape;683;g20c73393f97_7_0"/>
              <p:cNvSpPr/>
              <p:nvPr/>
            </p:nvSpPr>
            <p:spPr>
              <a:xfrm>
                <a:off x="5046892" y="1974574"/>
                <a:ext cx="2024062" cy="1654968"/>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84" name="Google Shape;684;g20c73393f97_7_0"/>
              <p:cNvSpPr/>
              <p:nvPr/>
            </p:nvSpPr>
            <p:spPr>
              <a:xfrm>
                <a:off x="5046892" y="1974574"/>
                <a:ext cx="2024062" cy="1654968"/>
              </a:xfrm>
              <a:prstGeom prst="rect">
                <a:avLst/>
              </a:prstGeom>
              <a:gradFill>
                <a:gsLst>
                  <a:gs pos="0">
                    <a:schemeClr val="lt1"/>
                  </a:gs>
                  <a:gs pos="52000">
                    <a:srgbClr val="58C865">
                      <a:alpha val="55686"/>
                    </a:srgbClr>
                  </a:gs>
                  <a:gs pos="100000">
                    <a:srgbClr val="2F8D3A">
                      <a:alpha val="66666"/>
                    </a:srgbClr>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pic>
          <p:nvPicPr>
            <p:cNvPr descr="A group of people standing around a computer&#10;&#10;Description automatically generated with medium confidence" id="685" name="Google Shape;685;g20c73393f97_7_0"/>
            <p:cNvPicPr preferRelativeResize="0"/>
            <p:nvPr/>
          </p:nvPicPr>
          <p:blipFill rotWithShape="1">
            <a:blip r:embed="rId9">
              <a:alphaModFix/>
            </a:blip>
            <a:srcRect b="0" l="0" r="0" t="0"/>
            <a:stretch/>
          </p:blipFill>
          <p:spPr>
            <a:xfrm>
              <a:off x="4850330" y="1894029"/>
              <a:ext cx="2236596" cy="1065580"/>
            </a:xfrm>
            <a:prstGeom prst="rect">
              <a:avLst/>
            </a:prstGeom>
            <a:noFill/>
            <a:ln>
              <a:noFill/>
            </a:ln>
            <a:effectLst>
              <a:outerShdw blurRad="50800" rotWithShape="0" algn="tl" dir="2700000" dist="38100">
                <a:srgbClr val="000000">
                  <a:alpha val="40000"/>
                </a:srgbClr>
              </a:outerShdw>
            </a:effectLst>
          </p:spPr>
        </p:pic>
        <p:sp>
          <p:nvSpPr>
            <p:cNvPr id="686" name="Google Shape;686;g20c73393f97_7_0"/>
            <p:cNvSpPr/>
            <p:nvPr/>
          </p:nvSpPr>
          <p:spPr>
            <a:xfrm>
              <a:off x="5046892" y="2860101"/>
              <a:ext cx="2024062" cy="769441"/>
            </a:xfrm>
            <a:prstGeom prst="rect">
              <a:avLst/>
            </a:prstGeom>
            <a:solidFill>
              <a:srgbClr val="2F8D3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87" name="Google Shape;687;g20c73393f97_7_0"/>
            <p:cNvSpPr txBox="1"/>
            <p:nvPr/>
          </p:nvSpPr>
          <p:spPr>
            <a:xfrm>
              <a:off x="5147445" y="2901208"/>
              <a:ext cx="1810256" cy="729430"/>
            </a:xfrm>
            <a:prstGeom prst="rect">
              <a:avLst/>
            </a:prstGeom>
            <a:noFill/>
            <a:ln>
              <a:noFill/>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None/>
              </a:pPr>
              <a:r>
                <a:rPr b="1" i="0" lang="en" sz="1700" u="none" cap="none" strike="noStrike">
                  <a:solidFill>
                    <a:schemeClr val="lt1"/>
                  </a:solidFill>
                  <a:latin typeface="Calibri"/>
                  <a:ea typeface="Calibri"/>
                  <a:cs typeface="Calibri"/>
                  <a:sym typeface="Calibri"/>
                </a:rPr>
                <a:t>Technical Assistance</a:t>
              </a:r>
              <a:endParaRPr sz="1100"/>
            </a:p>
          </p:txBody>
        </p:sp>
      </p:grpSp>
      <p:sp>
        <p:nvSpPr>
          <p:cNvPr id="688" name="Google Shape;688;g20c73393f97_7_0"/>
          <p:cNvSpPr/>
          <p:nvPr/>
        </p:nvSpPr>
        <p:spPr>
          <a:xfrm>
            <a:off x="5547009" y="1480931"/>
            <a:ext cx="1518046" cy="124122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89" name="Google Shape;689;g20c73393f97_7_0"/>
          <p:cNvSpPr/>
          <p:nvPr/>
        </p:nvSpPr>
        <p:spPr>
          <a:xfrm>
            <a:off x="5547009" y="1480931"/>
            <a:ext cx="1518046" cy="1241226"/>
          </a:xfrm>
          <a:prstGeom prst="rect">
            <a:avLst/>
          </a:prstGeom>
          <a:gradFill>
            <a:gsLst>
              <a:gs pos="0">
                <a:srgbClr val="CDB8DD"/>
              </a:gs>
              <a:gs pos="52000">
                <a:srgbClr val="B08DCB"/>
              </a:gs>
              <a:gs pos="100000">
                <a:srgbClr val="9B6EBD"/>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A picture containing person, standing, people, group&#10;&#10;Description automatically generated" id="690" name="Google Shape;690;g20c73393f97_7_0"/>
          <p:cNvPicPr preferRelativeResize="0"/>
          <p:nvPr/>
        </p:nvPicPr>
        <p:blipFill rotWithShape="1">
          <a:blip r:embed="rId10">
            <a:alphaModFix/>
          </a:blip>
          <a:srcRect b="45340" l="0" r="0" t="0"/>
          <a:stretch/>
        </p:blipFill>
        <p:spPr>
          <a:xfrm>
            <a:off x="5447690" y="1342021"/>
            <a:ext cx="1617048" cy="922749"/>
          </a:xfrm>
          <a:prstGeom prst="rect">
            <a:avLst/>
          </a:prstGeom>
          <a:noFill/>
          <a:ln>
            <a:noFill/>
          </a:ln>
          <a:effectLst>
            <a:outerShdw blurRad="38100" rotWithShape="0" algn="tl" dir="2700000" dist="25400">
              <a:srgbClr val="000000">
                <a:alpha val="40000"/>
              </a:srgbClr>
            </a:outerShdw>
          </a:effectLst>
        </p:spPr>
      </p:pic>
      <p:sp>
        <p:nvSpPr>
          <p:cNvPr id="691" name="Google Shape;691;g20c73393f97_7_0"/>
          <p:cNvSpPr/>
          <p:nvPr/>
        </p:nvSpPr>
        <p:spPr>
          <a:xfrm>
            <a:off x="5547009" y="2239566"/>
            <a:ext cx="1518046" cy="482590"/>
          </a:xfrm>
          <a:prstGeom prst="rect">
            <a:avLst/>
          </a:prstGeom>
          <a:solidFill>
            <a:srgbClr val="7030A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92" name="Google Shape;692;g20c73393f97_7_0"/>
          <p:cNvSpPr txBox="1"/>
          <p:nvPr/>
        </p:nvSpPr>
        <p:spPr>
          <a:xfrm>
            <a:off x="5646296" y="2286428"/>
            <a:ext cx="1309947" cy="346249"/>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800" u="none" cap="none" strike="noStrike">
                <a:solidFill>
                  <a:schemeClr val="lt1"/>
                </a:solidFill>
                <a:latin typeface="Calibri"/>
                <a:ea typeface="Calibri"/>
                <a:cs typeface="Calibri"/>
                <a:sym typeface="Calibri"/>
              </a:rPr>
              <a:t>Research</a:t>
            </a:r>
            <a:endParaRPr sz="1100"/>
          </a:p>
        </p:txBody>
      </p:sp>
      <p:pic>
        <p:nvPicPr>
          <p:cNvPr id="693" name="Google Shape;693;g20c73393f97_7_0"/>
          <p:cNvPicPr preferRelativeResize="0"/>
          <p:nvPr/>
        </p:nvPicPr>
        <p:blipFill rotWithShape="1">
          <a:blip r:embed="rId11">
            <a:alphaModFix/>
          </a:blip>
          <a:srcRect b="0" l="2988" r="13330" t="48116"/>
          <a:stretch/>
        </p:blipFill>
        <p:spPr>
          <a:xfrm>
            <a:off x="-1" y="0"/>
            <a:ext cx="9144001" cy="1018465"/>
          </a:xfrm>
          <a:prstGeom prst="rect">
            <a:avLst/>
          </a:prstGeom>
          <a:noFill/>
          <a:ln>
            <a:noFill/>
          </a:ln>
        </p:spPr>
      </p:pic>
      <p:pic>
        <p:nvPicPr>
          <p:cNvPr id="694" name="Google Shape;694;g20c73393f97_7_0"/>
          <p:cNvPicPr preferRelativeResize="0"/>
          <p:nvPr/>
        </p:nvPicPr>
        <p:blipFill rotWithShape="1">
          <a:blip r:embed="rId12">
            <a:alphaModFix/>
          </a:blip>
          <a:srcRect b="-1" l="2988" r="13330" t="52848"/>
          <a:stretch/>
        </p:blipFill>
        <p:spPr>
          <a:xfrm>
            <a:off x="-1" y="0"/>
            <a:ext cx="9144001" cy="970800"/>
          </a:xfrm>
          <a:prstGeom prst="rect">
            <a:avLst/>
          </a:prstGeom>
          <a:noFill/>
          <a:ln>
            <a:noFill/>
          </a:ln>
        </p:spPr>
      </p:pic>
      <p:sp>
        <p:nvSpPr>
          <p:cNvPr id="695" name="Google Shape;695;g20c73393f97_7_0"/>
          <p:cNvSpPr txBox="1"/>
          <p:nvPr/>
        </p:nvSpPr>
        <p:spPr>
          <a:xfrm>
            <a:off x="1116671" y="244904"/>
            <a:ext cx="2435559" cy="623248"/>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rgbClr val="FFFFFF"/>
              </a:buClr>
              <a:buSzPts val="4500"/>
              <a:buFont typeface="Calibri"/>
              <a:buNone/>
            </a:pPr>
            <a:r>
              <a:rPr b="1" i="0" lang="en" sz="4500" u="none" cap="none" strike="noStrike">
                <a:solidFill>
                  <a:srgbClr val="FFFFFF"/>
                </a:solidFill>
                <a:latin typeface="Calibri"/>
                <a:ea typeface="Calibri"/>
                <a:cs typeface="Calibri"/>
                <a:sym typeface="Calibri"/>
              </a:rPr>
              <a:t>Our Work</a:t>
            </a:r>
            <a:endParaRPr sz="1100"/>
          </a:p>
        </p:txBody>
      </p:sp>
      <p:grpSp>
        <p:nvGrpSpPr>
          <p:cNvPr id="696" name="Google Shape;696;g20c73393f97_7_0"/>
          <p:cNvGrpSpPr/>
          <p:nvPr/>
        </p:nvGrpSpPr>
        <p:grpSpPr>
          <a:xfrm>
            <a:off x="2034183" y="1405410"/>
            <a:ext cx="1518047" cy="1316747"/>
            <a:chOff x="2712244" y="1873880"/>
            <a:chExt cx="2024062" cy="1755662"/>
          </a:xfrm>
        </p:grpSpPr>
        <p:sp>
          <p:nvSpPr>
            <p:cNvPr id="697" name="Google Shape;697;g20c73393f97_7_0"/>
            <p:cNvSpPr/>
            <p:nvPr/>
          </p:nvSpPr>
          <p:spPr>
            <a:xfrm>
              <a:off x="2712244" y="1974574"/>
              <a:ext cx="2024062" cy="1654968"/>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98" name="Google Shape;698;g20c73393f97_7_0"/>
            <p:cNvSpPr/>
            <p:nvPr/>
          </p:nvSpPr>
          <p:spPr>
            <a:xfrm>
              <a:off x="2712244" y="1974574"/>
              <a:ext cx="2024062" cy="1654968"/>
            </a:xfrm>
            <a:prstGeom prst="rect">
              <a:avLst/>
            </a:prstGeom>
            <a:gradFill>
              <a:gsLst>
                <a:gs pos="0">
                  <a:srgbClr val="FFB9B7">
                    <a:alpha val="54901"/>
                  </a:srgbClr>
                </a:gs>
                <a:gs pos="52000">
                  <a:srgbClr val="FF6460">
                    <a:alpha val="72941"/>
                  </a:srgbClr>
                </a:gs>
                <a:gs pos="100000">
                  <a:srgbClr val="FF0000">
                    <a:alpha val="65882"/>
                  </a:srgbClr>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id="699" name="Google Shape;699;g20c73393f97_7_0"/>
            <p:cNvGrpSpPr/>
            <p:nvPr/>
          </p:nvGrpSpPr>
          <p:grpSpPr>
            <a:xfrm>
              <a:off x="2922201" y="1873880"/>
              <a:ext cx="1700852" cy="1212595"/>
              <a:chOff x="2922201" y="1873880"/>
              <a:chExt cx="1700852" cy="1212595"/>
            </a:xfrm>
          </p:grpSpPr>
          <p:pic>
            <p:nvPicPr>
              <p:cNvPr descr="A picture containing text, display, picture frame&#10;&#10;Description automatically generated" id="700" name="Google Shape;700;g20c73393f97_7_0"/>
              <p:cNvPicPr preferRelativeResize="0"/>
              <p:nvPr/>
            </p:nvPicPr>
            <p:blipFill rotWithShape="1">
              <a:blip r:embed="rId13">
                <a:alphaModFix/>
              </a:blip>
              <a:srcRect b="0" l="0" r="0" t="0"/>
              <a:stretch/>
            </p:blipFill>
            <p:spPr>
              <a:xfrm>
                <a:off x="3506697" y="1873880"/>
                <a:ext cx="1025850" cy="847370"/>
              </a:xfrm>
              <a:prstGeom prst="rect">
                <a:avLst/>
              </a:prstGeom>
              <a:noFill/>
              <a:ln>
                <a:noFill/>
              </a:ln>
            </p:spPr>
          </p:pic>
          <p:pic>
            <p:nvPicPr>
              <p:cNvPr descr="A picture containing person, standing, posing&#10;&#10;Description automatically generated" id="701" name="Google Shape;701;g20c73393f97_7_0"/>
              <p:cNvPicPr preferRelativeResize="0"/>
              <p:nvPr/>
            </p:nvPicPr>
            <p:blipFill rotWithShape="1">
              <a:blip r:embed="rId14">
                <a:alphaModFix/>
              </a:blip>
              <a:srcRect b="0" l="0" r="0" t="0"/>
              <a:stretch/>
            </p:blipFill>
            <p:spPr>
              <a:xfrm>
                <a:off x="2922201" y="1994885"/>
                <a:ext cx="700286" cy="1091590"/>
              </a:xfrm>
              <a:prstGeom prst="rect">
                <a:avLst/>
              </a:prstGeom>
              <a:noFill/>
              <a:ln>
                <a:noFill/>
              </a:ln>
            </p:spPr>
          </p:pic>
          <p:pic>
            <p:nvPicPr>
              <p:cNvPr descr="A picture containing person, dark&#10;&#10;Description automatically generated" id="702" name="Google Shape;702;g20c73393f97_7_0"/>
              <p:cNvPicPr preferRelativeResize="0"/>
              <p:nvPr/>
            </p:nvPicPr>
            <p:blipFill rotWithShape="1">
              <a:blip r:embed="rId15">
                <a:alphaModFix/>
              </a:blip>
              <a:srcRect b="0" l="0" r="0" t="0"/>
              <a:stretch/>
            </p:blipFill>
            <p:spPr>
              <a:xfrm>
                <a:off x="3476103" y="2418068"/>
                <a:ext cx="1146950" cy="601677"/>
              </a:xfrm>
              <a:prstGeom prst="rect">
                <a:avLst/>
              </a:prstGeom>
              <a:noFill/>
              <a:ln>
                <a:noFill/>
              </a:ln>
            </p:spPr>
          </p:pic>
        </p:grpSp>
        <p:sp>
          <p:nvSpPr>
            <p:cNvPr id="703" name="Google Shape;703;g20c73393f97_7_0"/>
            <p:cNvSpPr/>
            <p:nvPr/>
          </p:nvSpPr>
          <p:spPr>
            <a:xfrm>
              <a:off x="2712244" y="2986088"/>
              <a:ext cx="2024062" cy="643454"/>
            </a:xfrm>
            <a:prstGeom prst="rect">
              <a:avLst/>
            </a:prstGeom>
            <a:solidFill>
              <a:srgbClr val="E8230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04" name="Google Shape;704;g20c73393f97_7_0"/>
            <p:cNvSpPr txBox="1"/>
            <p:nvPr/>
          </p:nvSpPr>
          <p:spPr>
            <a:xfrm>
              <a:off x="2844627" y="3046299"/>
              <a:ext cx="1746596" cy="46166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800" u="none" cap="none" strike="noStrike">
                  <a:solidFill>
                    <a:schemeClr val="lt1"/>
                  </a:solidFill>
                  <a:latin typeface="Calibri"/>
                  <a:ea typeface="Calibri"/>
                  <a:cs typeface="Calibri"/>
                  <a:sym typeface="Calibri"/>
                </a:rPr>
                <a:t>Education</a:t>
              </a:r>
              <a:endParaRPr sz="1100"/>
            </a:p>
          </p:txBody>
        </p:sp>
      </p:grpSp>
      <p:grpSp>
        <p:nvGrpSpPr>
          <p:cNvPr id="705" name="Google Shape;705;g20c73393f97_7_0"/>
          <p:cNvGrpSpPr/>
          <p:nvPr/>
        </p:nvGrpSpPr>
        <p:grpSpPr>
          <a:xfrm>
            <a:off x="332688" y="1330618"/>
            <a:ext cx="1518047" cy="1391539"/>
            <a:chOff x="443584" y="1774157"/>
            <a:chExt cx="2024062" cy="1855385"/>
          </a:xfrm>
        </p:grpSpPr>
        <p:sp>
          <p:nvSpPr>
            <p:cNvPr id="706" name="Google Shape;706;g20c73393f97_7_0"/>
            <p:cNvSpPr/>
            <p:nvPr/>
          </p:nvSpPr>
          <p:spPr>
            <a:xfrm>
              <a:off x="443584" y="1974574"/>
              <a:ext cx="2024062" cy="1654968"/>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07" name="Google Shape;707;g20c73393f97_7_0"/>
            <p:cNvSpPr/>
            <p:nvPr/>
          </p:nvSpPr>
          <p:spPr>
            <a:xfrm>
              <a:off x="443584" y="1974574"/>
              <a:ext cx="2024062" cy="1654968"/>
            </a:xfrm>
            <a:prstGeom prst="rect">
              <a:avLst/>
            </a:prstGeom>
            <a:gradFill>
              <a:gsLst>
                <a:gs pos="0">
                  <a:srgbClr val="E1EFD8">
                    <a:alpha val="83921"/>
                  </a:srgbClr>
                </a:gs>
                <a:gs pos="52000">
                  <a:srgbClr val="A8D08C">
                    <a:alpha val="66666"/>
                  </a:srgbClr>
                </a:gs>
                <a:gs pos="100000">
                  <a:srgbClr val="F5B78D"/>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id="708" name="Google Shape;708;g20c73393f97_7_0"/>
            <p:cNvGrpSpPr/>
            <p:nvPr/>
          </p:nvGrpSpPr>
          <p:grpSpPr>
            <a:xfrm>
              <a:off x="499836" y="1774157"/>
              <a:ext cx="1916256" cy="1236405"/>
              <a:chOff x="516151" y="1500628"/>
              <a:chExt cx="3432496" cy="2214714"/>
            </a:xfrm>
          </p:grpSpPr>
          <p:pic>
            <p:nvPicPr>
              <p:cNvPr descr="A picture containing diagram&#10;&#10;Description automatically generated" id="709" name="Google Shape;709;g20c73393f97_7_0"/>
              <p:cNvPicPr preferRelativeResize="0"/>
              <p:nvPr/>
            </p:nvPicPr>
            <p:blipFill rotWithShape="1">
              <a:blip r:embed="rId16">
                <a:alphaModFix/>
              </a:blip>
              <a:srcRect b="0" l="0" r="0" t="0"/>
              <a:stretch/>
            </p:blipFill>
            <p:spPr>
              <a:xfrm rot="523055">
                <a:off x="2263847" y="1616903"/>
                <a:ext cx="1542674" cy="1993044"/>
              </a:xfrm>
              <a:prstGeom prst="rect">
                <a:avLst/>
              </a:prstGeom>
              <a:noFill/>
              <a:ln>
                <a:noFill/>
              </a:ln>
              <a:effectLst>
                <a:outerShdw blurRad="50800" rotWithShape="0" algn="tl" dir="2700000" dist="38100">
                  <a:srgbClr val="000000">
                    <a:alpha val="40000"/>
                  </a:srgbClr>
                </a:outerShdw>
              </a:effectLst>
            </p:spPr>
          </p:pic>
          <p:pic>
            <p:nvPicPr>
              <p:cNvPr descr="A group of people holding a sign&#10;&#10;Description automatically generated" id="710" name="Google Shape;710;g20c73393f97_7_0"/>
              <p:cNvPicPr preferRelativeResize="0"/>
              <p:nvPr/>
            </p:nvPicPr>
            <p:blipFill rotWithShape="1">
              <a:blip r:embed="rId17">
                <a:alphaModFix/>
              </a:blip>
              <a:srcRect b="0" l="0" r="0" t="0"/>
              <a:stretch/>
            </p:blipFill>
            <p:spPr>
              <a:xfrm rot="-479879">
                <a:off x="649863" y="1597747"/>
                <a:ext cx="1426835" cy="2021753"/>
              </a:xfrm>
              <a:prstGeom prst="rect">
                <a:avLst/>
              </a:prstGeom>
              <a:noFill/>
              <a:ln>
                <a:noFill/>
              </a:ln>
              <a:effectLst>
                <a:outerShdw blurRad="50800" rotWithShape="0" algn="tl" dir="2700000" dist="38100">
                  <a:srgbClr val="000000">
                    <a:alpha val="40000"/>
                  </a:srgbClr>
                </a:outerShdw>
              </a:effectLst>
            </p:spPr>
          </p:pic>
          <p:pic>
            <p:nvPicPr>
              <p:cNvPr id="711" name="Google Shape;711;g20c73393f97_7_0"/>
              <p:cNvPicPr preferRelativeResize="0"/>
              <p:nvPr/>
            </p:nvPicPr>
            <p:blipFill rotWithShape="1">
              <a:blip r:embed="rId18">
                <a:alphaModFix/>
              </a:blip>
              <a:srcRect b="0" l="0" r="0" t="0"/>
              <a:stretch/>
            </p:blipFill>
            <p:spPr>
              <a:xfrm>
                <a:off x="1322940" y="1500628"/>
                <a:ext cx="1675904" cy="2074228"/>
              </a:xfrm>
              <a:prstGeom prst="rect">
                <a:avLst/>
              </a:prstGeom>
              <a:noFill/>
              <a:ln>
                <a:noFill/>
              </a:ln>
            </p:spPr>
          </p:pic>
        </p:grpSp>
        <p:sp>
          <p:nvSpPr>
            <p:cNvPr id="712" name="Google Shape;712;g20c73393f97_7_0"/>
            <p:cNvSpPr/>
            <p:nvPr/>
          </p:nvSpPr>
          <p:spPr>
            <a:xfrm>
              <a:off x="443584" y="2860101"/>
              <a:ext cx="2024062" cy="769441"/>
            </a:xfrm>
            <a:prstGeom prst="rect">
              <a:avLst/>
            </a:prstGeom>
            <a:solidFill>
              <a:srgbClr val="ED7D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13" name="Google Shape;713;g20c73393f97_7_0"/>
            <p:cNvSpPr txBox="1"/>
            <p:nvPr/>
          </p:nvSpPr>
          <p:spPr>
            <a:xfrm>
              <a:off x="544137" y="2893955"/>
              <a:ext cx="1810256" cy="701731"/>
            </a:xfrm>
            <a:prstGeom prst="rect">
              <a:avLst/>
            </a:prstGeom>
            <a:noFill/>
            <a:ln>
              <a:noFill/>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None/>
              </a:pPr>
              <a:r>
                <a:rPr b="1" i="0" lang="en" sz="1700" u="none" cap="none" strike="noStrike">
                  <a:solidFill>
                    <a:schemeClr val="lt1"/>
                  </a:solidFill>
                  <a:latin typeface="Calibri"/>
                  <a:ea typeface="Calibri"/>
                  <a:cs typeface="Calibri"/>
                  <a:sym typeface="Calibri"/>
                </a:rPr>
                <a:t>Resource</a:t>
              </a:r>
              <a:endParaRPr sz="1100"/>
            </a:p>
            <a:p>
              <a:pPr indent="0" lvl="0" marL="0" marR="0" rtl="0" algn="ctr">
                <a:lnSpc>
                  <a:spcPct val="90000"/>
                </a:lnSpc>
                <a:spcBef>
                  <a:spcPts val="0"/>
                </a:spcBef>
                <a:spcAft>
                  <a:spcPts val="0"/>
                </a:spcAft>
                <a:buNone/>
              </a:pPr>
              <a:r>
                <a:rPr b="1" i="0" lang="en" sz="1700" u="none" cap="none" strike="noStrike">
                  <a:solidFill>
                    <a:schemeClr val="lt1"/>
                  </a:solidFill>
                  <a:latin typeface="Calibri"/>
                  <a:ea typeface="Calibri"/>
                  <a:cs typeface="Calibri"/>
                  <a:sym typeface="Calibri"/>
                </a:rPr>
                <a:t>Development</a:t>
              </a:r>
              <a:endParaRPr sz="1100"/>
            </a:p>
          </p:txBody>
        </p:sp>
      </p:grpSp>
      <p:grpSp>
        <p:nvGrpSpPr>
          <p:cNvPr id="714" name="Google Shape;714;g20c73393f97_7_0"/>
          <p:cNvGrpSpPr/>
          <p:nvPr/>
        </p:nvGrpSpPr>
        <p:grpSpPr>
          <a:xfrm>
            <a:off x="7305537" y="1408271"/>
            <a:ext cx="1518047" cy="1313885"/>
            <a:chOff x="7394110" y="1877695"/>
            <a:chExt cx="2024062" cy="1751847"/>
          </a:xfrm>
        </p:grpSpPr>
        <p:sp>
          <p:nvSpPr>
            <p:cNvPr id="715" name="Google Shape;715;g20c73393f97_7_0"/>
            <p:cNvSpPr/>
            <p:nvPr/>
          </p:nvSpPr>
          <p:spPr>
            <a:xfrm>
              <a:off x="7394110" y="1974574"/>
              <a:ext cx="2024062" cy="1654968"/>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16" name="Google Shape;716;g20c73393f97_7_0"/>
            <p:cNvSpPr/>
            <p:nvPr/>
          </p:nvSpPr>
          <p:spPr>
            <a:xfrm>
              <a:off x="7394110" y="1974574"/>
              <a:ext cx="2024062" cy="1654968"/>
            </a:xfrm>
            <a:prstGeom prst="rect">
              <a:avLst/>
            </a:prstGeom>
            <a:gradFill>
              <a:gsLst>
                <a:gs pos="0">
                  <a:schemeClr val="lt1"/>
                </a:gs>
                <a:gs pos="52000">
                  <a:srgbClr val="FFF4CE"/>
                </a:gs>
                <a:gs pos="100000">
                  <a:srgbClr val="FAD66B"/>
                </a:gs>
              </a:gsLst>
              <a:path path="circle">
                <a:fillToRect b="50%" l="50%" r="50%" t="50%"/>
              </a:path>
              <a:tileRect/>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A person holding a baby&#10;&#10;Description automatically generated with low confidence" id="717" name="Google Shape;717;g20c73393f97_7_0"/>
            <p:cNvPicPr preferRelativeResize="0"/>
            <p:nvPr/>
          </p:nvPicPr>
          <p:blipFill rotWithShape="1">
            <a:blip r:embed="rId19">
              <a:alphaModFix/>
            </a:blip>
            <a:srcRect b="0" l="0" r="0" t="0"/>
            <a:stretch/>
          </p:blipFill>
          <p:spPr>
            <a:xfrm>
              <a:off x="7394110" y="1877695"/>
              <a:ext cx="2024062" cy="1011938"/>
            </a:xfrm>
            <a:prstGeom prst="rect">
              <a:avLst/>
            </a:prstGeom>
            <a:noFill/>
            <a:ln>
              <a:noFill/>
            </a:ln>
            <a:effectLst>
              <a:outerShdw blurRad="50800" rotWithShape="0" algn="tl" dir="2700000" dist="25400">
                <a:srgbClr val="000000">
                  <a:alpha val="35686"/>
                </a:srgbClr>
              </a:outerShdw>
            </a:effectLst>
          </p:spPr>
        </p:pic>
        <p:sp>
          <p:nvSpPr>
            <p:cNvPr id="718" name="Google Shape;718;g20c73393f97_7_0"/>
            <p:cNvSpPr/>
            <p:nvPr/>
          </p:nvSpPr>
          <p:spPr>
            <a:xfrm>
              <a:off x="7394110" y="2860101"/>
              <a:ext cx="2024062" cy="769441"/>
            </a:xfrm>
            <a:prstGeom prst="rect">
              <a:avLst/>
            </a:prstGeom>
            <a:solidFill>
              <a:srgbClr val="F5B8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19" name="Google Shape;719;g20c73393f97_7_0"/>
            <p:cNvSpPr txBox="1"/>
            <p:nvPr/>
          </p:nvSpPr>
          <p:spPr>
            <a:xfrm>
              <a:off x="7494663" y="2902344"/>
              <a:ext cx="1810256" cy="701731"/>
            </a:xfrm>
            <a:prstGeom prst="rect">
              <a:avLst/>
            </a:prstGeom>
            <a:noFill/>
            <a:ln>
              <a:noFill/>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None/>
              </a:pPr>
              <a:r>
                <a:rPr b="1" i="0" lang="en" sz="1700" u="none" cap="none" strike="noStrike">
                  <a:solidFill>
                    <a:schemeClr val="lt1"/>
                  </a:solidFill>
                  <a:latin typeface="Calibri"/>
                  <a:ea typeface="Calibri"/>
                  <a:cs typeface="Calibri"/>
                  <a:sym typeface="Calibri"/>
                </a:rPr>
                <a:t>Bridge Case</a:t>
              </a:r>
              <a:endParaRPr sz="1100"/>
            </a:p>
            <a:p>
              <a:pPr indent="0" lvl="0" marL="0" marR="0" rtl="0" algn="ctr">
                <a:lnSpc>
                  <a:spcPct val="90000"/>
                </a:lnSpc>
                <a:spcBef>
                  <a:spcPts val="0"/>
                </a:spcBef>
                <a:spcAft>
                  <a:spcPts val="0"/>
                </a:spcAft>
                <a:buNone/>
              </a:pPr>
              <a:r>
                <a:rPr b="1" i="0" lang="en" sz="1700" u="none" cap="none" strike="noStrike">
                  <a:solidFill>
                    <a:schemeClr val="lt1"/>
                  </a:solidFill>
                  <a:latin typeface="Calibri"/>
                  <a:ea typeface="Calibri"/>
                  <a:cs typeface="Calibri"/>
                  <a:sym typeface="Calibri"/>
                </a:rPr>
                <a:t>Management</a:t>
              </a:r>
              <a:endParaRPr sz="1100"/>
            </a:p>
          </p:txBody>
        </p:sp>
      </p:grpSp>
      <p:sp>
        <p:nvSpPr>
          <p:cNvPr id="720" name="Google Shape;720;g20c73393f97_7_0"/>
          <p:cNvSpPr txBox="1"/>
          <p:nvPr/>
        </p:nvSpPr>
        <p:spPr>
          <a:xfrm>
            <a:off x="6414949" y="2157665"/>
            <a:ext cx="618864" cy="6453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 sz="500" u="none" cap="none" strike="noStrike">
                <a:solidFill>
                  <a:srgbClr val="F2F2F2"/>
                </a:solidFill>
                <a:latin typeface="Calibri"/>
                <a:ea typeface="Calibri"/>
                <a:cs typeface="Calibri"/>
                <a:sym typeface="Calibri"/>
              </a:rPr>
              <a:t>VdS San Bernardino</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g20c73393f97_17_77"/>
          <p:cNvSpPr txBox="1"/>
          <p:nvPr/>
        </p:nvSpPr>
        <p:spPr>
          <a:xfrm>
            <a:off x="1257300" y="163636"/>
            <a:ext cx="6629400" cy="80791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Calibri"/>
              <a:buNone/>
            </a:pPr>
            <a:r>
              <a:rPr b="1" i="0" lang="en" sz="2400" u="none" cap="none" strike="noStrike">
                <a:solidFill>
                  <a:srgbClr val="013563"/>
                </a:solidFill>
                <a:latin typeface="Calibri"/>
                <a:ea typeface="Calibri"/>
                <a:cs typeface="Calibri"/>
                <a:sym typeface="Calibri"/>
              </a:rPr>
              <a:t>MCN’s Health Network provides continuity of care to mobile patients and their providers</a:t>
            </a:r>
            <a:endParaRPr b="0" i="0" sz="1100" u="none" cap="none" strike="noStrike">
              <a:solidFill>
                <a:srgbClr val="000000"/>
              </a:solidFill>
              <a:latin typeface="Arial"/>
              <a:ea typeface="Arial"/>
              <a:cs typeface="Arial"/>
              <a:sym typeface="Arial"/>
            </a:endParaRPr>
          </a:p>
        </p:txBody>
      </p:sp>
      <p:pic>
        <p:nvPicPr>
          <p:cNvPr descr="C:\Users\Tiffy\Google Drive\Finished Design\HN_BridgeCaseManagement_2014Nov.png" id="727" name="Google Shape;727;g20c73393f97_17_77"/>
          <p:cNvPicPr preferRelativeResize="0"/>
          <p:nvPr/>
        </p:nvPicPr>
        <p:blipFill rotWithShape="1">
          <a:blip r:embed="rId3">
            <a:alphaModFix/>
          </a:blip>
          <a:srcRect b="0" l="0" r="0" t="0"/>
          <a:stretch/>
        </p:blipFill>
        <p:spPr>
          <a:xfrm>
            <a:off x="1143001" y="900246"/>
            <a:ext cx="6786340" cy="407180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g20c73393f97_17_176"/>
          <p:cNvSpPr txBox="1"/>
          <p:nvPr>
            <p:ph type="title"/>
          </p:nvPr>
        </p:nvSpPr>
        <p:spPr>
          <a:xfrm>
            <a:off x="452437" y="41656"/>
            <a:ext cx="8239127" cy="1743076"/>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FFFF"/>
              </a:buClr>
              <a:buSzPts val="4400"/>
              <a:buFont typeface="Calibri"/>
              <a:buNone/>
            </a:pPr>
            <a:r>
              <a:rPr lang="en">
                <a:latin typeface="Calibri"/>
                <a:ea typeface="Calibri"/>
                <a:cs typeface="Calibri"/>
                <a:sym typeface="Calibri"/>
              </a:rPr>
              <a:t>Integrate worker health into primary care</a:t>
            </a:r>
            <a:endParaRPr/>
          </a:p>
        </p:txBody>
      </p:sp>
      <p:sp>
        <p:nvSpPr>
          <p:cNvPr id="733" name="Google Shape;733;g20c73393f97_17_176"/>
          <p:cNvSpPr txBox="1"/>
          <p:nvPr/>
        </p:nvSpPr>
        <p:spPr>
          <a:xfrm>
            <a:off x="417236" y="2857770"/>
            <a:ext cx="38521" cy="269305"/>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Calibri"/>
              <a:buNone/>
            </a:pPr>
            <a:r>
              <a:t/>
            </a:r>
            <a:endParaRPr b="0" i="0" sz="1500" u="none" cap="none" strike="noStrike">
              <a:solidFill>
                <a:srgbClr val="FFFFFF"/>
              </a:solidFill>
              <a:latin typeface="Calibri"/>
              <a:ea typeface="Calibri"/>
              <a:cs typeface="Calibri"/>
              <a:sym typeface="Calibri"/>
            </a:endParaRPr>
          </a:p>
        </p:txBody>
      </p:sp>
      <p:sp>
        <p:nvSpPr>
          <p:cNvPr id="734" name="Google Shape;734;g20c73393f97_17_176"/>
          <p:cNvSpPr txBox="1"/>
          <p:nvPr/>
        </p:nvSpPr>
        <p:spPr>
          <a:xfrm>
            <a:off x="395654" y="3770399"/>
            <a:ext cx="2377650" cy="269305"/>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Calibri"/>
              <a:buNone/>
            </a:pPr>
            <a:r>
              <a:t/>
            </a:r>
            <a:endParaRPr b="0" i="0" sz="1500" u="none" cap="none" strike="noStrike">
              <a:solidFill>
                <a:srgbClr val="FFFFFF"/>
              </a:solidFill>
              <a:latin typeface="Calibri"/>
              <a:ea typeface="Calibri"/>
              <a:cs typeface="Calibri"/>
              <a:sym typeface="Calibri"/>
            </a:endParaRPr>
          </a:p>
        </p:txBody>
      </p:sp>
      <p:pic>
        <p:nvPicPr>
          <p:cNvPr descr="Screen Shot 2021-07-11 at 8.21.03 PM.png" id="735" name="Google Shape;735;g20c73393f97_17_176"/>
          <p:cNvPicPr preferRelativeResize="0"/>
          <p:nvPr/>
        </p:nvPicPr>
        <p:blipFill rotWithShape="1">
          <a:blip r:embed="rId3">
            <a:alphaModFix/>
          </a:blip>
          <a:srcRect b="0" l="0" r="0" t="0"/>
          <a:stretch/>
        </p:blipFill>
        <p:spPr>
          <a:xfrm>
            <a:off x="4687744" y="1067411"/>
            <a:ext cx="4148138" cy="1695451"/>
          </a:xfrm>
          <a:prstGeom prst="rect">
            <a:avLst/>
          </a:prstGeom>
          <a:noFill/>
          <a:ln>
            <a:noFill/>
          </a:ln>
        </p:spPr>
      </p:pic>
      <p:pic>
        <p:nvPicPr>
          <p:cNvPr descr="Screen Shot 2021-07-11 at 8.22.44 PM.png" id="736" name="Google Shape;736;g20c73393f97_17_176"/>
          <p:cNvPicPr preferRelativeResize="0"/>
          <p:nvPr/>
        </p:nvPicPr>
        <p:blipFill rotWithShape="1">
          <a:blip r:embed="rId4">
            <a:alphaModFix/>
          </a:blip>
          <a:srcRect b="0" l="0" r="0" t="0"/>
          <a:stretch/>
        </p:blipFill>
        <p:spPr>
          <a:xfrm>
            <a:off x="3905853" y="2403831"/>
            <a:ext cx="5062538" cy="3486151"/>
          </a:xfrm>
          <a:prstGeom prst="rect">
            <a:avLst/>
          </a:prstGeom>
          <a:noFill/>
          <a:ln>
            <a:noFill/>
          </a:ln>
        </p:spPr>
      </p:pic>
      <p:sp>
        <p:nvSpPr>
          <p:cNvPr id="737" name="Google Shape;737;g20c73393f97_17_176"/>
          <p:cNvSpPr txBox="1"/>
          <p:nvPr/>
        </p:nvSpPr>
        <p:spPr>
          <a:xfrm>
            <a:off x="395654" y="1762579"/>
            <a:ext cx="3378000" cy="2591100"/>
          </a:xfrm>
          <a:prstGeom prst="rect">
            <a:avLst/>
          </a:prstGeom>
          <a:noFill/>
          <a:ln>
            <a:noFill/>
          </a:ln>
        </p:spPr>
        <p:txBody>
          <a:bodyPr anchorCtr="0" anchor="ctr" bIns="19050" lIns="19050" spcFirstLastPara="1" rIns="19050" wrap="square" tIns="19050">
            <a:spAutoFit/>
          </a:bodyPr>
          <a:lstStyle/>
          <a:p>
            <a:pPr indent="-247650" lvl="0" marL="254000" marR="0" rtl="0" algn="l">
              <a:lnSpc>
                <a:spcPct val="100000"/>
              </a:lnSpc>
              <a:spcBef>
                <a:spcPts val="0"/>
              </a:spcBef>
              <a:spcAft>
                <a:spcPts val="0"/>
              </a:spcAft>
              <a:buClr>
                <a:srgbClr val="FFFFFF"/>
              </a:buClr>
              <a:buSzPts val="1500"/>
              <a:buFont typeface="Arial"/>
              <a:buChar char="•"/>
            </a:pPr>
            <a:r>
              <a:rPr b="0" i="0" lang="en" sz="1500" u="none" cap="none" strike="noStrike">
                <a:solidFill>
                  <a:srgbClr val="FFFFFF"/>
                </a:solidFill>
                <a:latin typeface="Calibri"/>
                <a:ea typeface="Calibri"/>
                <a:cs typeface="Calibri"/>
                <a:sym typeface="Calibri"/>
              </a:rPr>
              <a:t>Community Health Centers are point of entry into the health care system.</a:t>
            </a:r>
            <a:endParaRPr b="0" i="0" sz="1500" u="none" cap="none" strike="noStrike">
              <a:solidFill>
                <a:srgbClr val="FFFFFF"/>
              </a:solidFill>
              <a:latin typeface="Calibri"/>
              <a:ea typeface="Calibri"/>
              <a:cs typeface="Calibri"/>
              <a:sym typeface="Calibri"/>
            </a:endParaRPr>
          </a:p>
          <a:p>
            <a:pPr indent="-247650" lvl="0" marL="254000" marR="0" rtl="0" algn="l">
              <a:lnSpc>
                <a:spcPct val="100000"/>
              </a:lnSpc>
              <a:spcBef>
                <a:spcPts val="1400"/>
              </a:spcBef>
              <a:spcAft>
                <a:spcPts val="0"/>
              </a:spcAft>
              <a:buClr>
                <a:srgbClr val="FFFFFF"/>
              </a:buClr>
              <a:buSzPts val="1500"/>
              <a:buFont typeface="Arial"/>
              <a:buChar char="•"/>
            </a:pPr>
            <a:r>
              <a:rPr b="0" i="0" lang="en" sz="1500" u="none" cap="none" strike="noStrike">
                <a:solidFill>
                  <a:srgbClr val="FFFFFF"/>
                </a:solidFill>
                <a:latin typeface="Calibri"/>
                <a:ea typeface="Calibri"/>
                <a:cs typeface="Calibri"/>
                <a:sym typeface="Calibri"/>
              </a:rPr>
              <a:t>Improve recognition, management and prevention of work-related exposures, injuries and illnesses.</a:t>
            </a:r>
            <a:endParaRPr sz="1100"/>
          </a:p>
          <a:p>
            <a:pPr indent="-247650" lvl="0" marL="254000" marR="0" rtl="0" algn="l">
              <a:lnSpc>
                <a:spcPct val="100000"/>
              </a:lnSpc>
              <a:spcBef>
                <a:spcPts val="1400"/>
              </a:spcBef>
              <a:spcAft>
                <a:spcPts val="0"/>
              </a:spcAft>
              <a:buClr>
                <a:srgbClr val="FFFFFF"/>
              </a:buClr>
              <a:buSzPts val="1500"/>
              <a:buFont typeface="Arial"/>
              <a:buChar char="•"/>
            </a:pPr>
            <a:r>
              <a:rPr b="0" i="0" lang="en" sz="1500" u="none" cap="none" strike="noStrike">
                <a:solidFill>
                  <a:srgbClr val="FFFFFF"/>
                </a:solidFill>
                <a:latin typeface="Calibri"/>
                <a:ea typeface="Calibri"/>
                <a:cs typeface="Calibri"/>
                <a:sym typeface="Calibri"/>
              </a:rPr>
              <a:t>Develop clinical systems to support documentation, management and reporting.</a:t>
            </a:r>
            <a:endParaRPr sz="1100"/>
          </a:p>
          <a:p>
            <a:pPr indent="0" lvl="0" marL="0" marR="0" rtl="0" algn="l">
              <a:lnSpc>
                <a:spcPct val="100000"/>
              </a:lnSpc>
              <a:spcBef>
                <a:spcPts val="900"/>
              </a:spcBef>
              <a:spcAft>
                <a:spcPts val="0"/>
              </a:spcAft>
              <a:buClr>
                <a:srgbClr val="FFFFFF"/>
              </a:buClr>
              <a:buSzPts val="1500"/>
              <a:buFont typeface="Calibri"/>
              <a:buNone/>
            </a:pPr>
            <a:r>
              <a:t/>
            </a:r>
            <a:endParaRPr b="0" i="0" sz="1500" u="none" cap="none" strike="noStrike">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grpSp>
        <p:nvGrpSpPr>
          <p:cNvPr id="743" name="Google Shape;743;g20c73393f97_12_0"/>
          <p:cNvGrpSpPr/>
          <p:nvPr/>
        </p:nvGrpSpPr>
        <p:grpSpPr>
          <a:xfrm>
            <a:off x="405013" y="978470"/>
            <a:ext cx="2649594" cy="1709570"/>
            <a:chOff x="516151" y="1500628"/>
            <a:chExt cx="3432496" cy="2214714"/>
          </a:xfrm>
        </p:grpSpPr>
        <p:pic>
          <p:nvPicPr>
            <p:cNvPr descr="A picture containing diagram&#10;&#10;Description automatically generated" id="744" name="Google Shape;744;g20c73393f97_12_0"/>
            <p:cNvPicPr preferRelativeResize="0"/>
            <p:nvPr/>
          </p:nvPicPr>
          <p:blipFill rotWithShape="1">
            <a:blip r:embed="rId3">
              <a:alphaModFix/>
            </a:blip>
            <a:srcRect b="0" l="0" r="0" t="0"/>
            <a:stretch/>
          </p:blipFill>
          <p:spPr>
            <a:xfrm rot="523055">
              <a:off x="2263847" y="1616903"/>
              <a:ext cx="1542674" cy="1993044"/>
            </a:xfrm>
            <a:prstGeom prst="rect">
              <a:avLst/>
            </a:prstGeom>
            <a:noFill/>
            <a:ln>
              <a:noFill/>
            </a:ln>
            <a:effectLst>
              <a:outerShdw blurRad="50800" rotWithShape="0" algn="tl" dir="2700000" dist="38100">
                <a:srgbClr val="000000">
                  <a:alpha val="40000"/>
                </a:srgbClr>
              </a:outerShdw>
            </a:effectLst>
          </p:spPr>
        </p:pic>
        <p:pic>
          <p:nvPicPr>
            <p:cNvPr descr="A group of people holding a sign&#10;&#10;Description automatically generated" id="745" name="Google Shape;745;g20c73393f97_12_0"/>
            <p:cNvPicPr preferRelativeResize="0"/>
            <p:nvPr/>
          </p:nvPicPr>
          <p:blipFill rotWithShape="1">
            <a:blip r:embed="rId4">
              <a:alphaModFix/>
            </a:blip>
            <a:srcRect b="0" l="0" r="0" t="0"/>
            <a:stretch/>
          </p:blipFill>
          <p:spPr>
            <a:xfrm rot="-479879">
              <a:off x="649863" y="1597747"/>
              <a:ext cx="1426835" cy="2021753"/>
            </a:xfrm>
            <a:prstGeom prst="rect">
              <a:avLst/>
            </a:prstGeom>
            <a:noFill/>
            <a:ln>
              <a:noFill/>
            </a:ln>
            <a:effectLst>
              <a:outerShdw blurRad="50800" rotWithShape="0" algn="tl" dir="2700000" dist="38100">
                <a:srgbClr val="000000">
                  <a:alpha val="40000"/>
                </a:srgbClr>
              </a:outerShdw>
            </a:effectLst>
          </p:spPr>
        </p:pic>
        <p:pic>
          <p:nvPicPr>
            <p:cNvPr id="746" name="Google Shape;746;g20c73393f97_12_0"/>
            <p:cNvPicPr preferRelativeResize="0"/>
            <p:nvPr/>
          </p:nvPicPr>
          <p:blipFill rotWithShape="1">
            <a:blip r:embed="rId5">
              <a:alphaModFix/>
            </a:blip>
            <a:srcRect b="0" l="0" r="0" t="0"/>
            <a:stretch/>
          </p:blipFill>
          <p:spPr>
            <a:xfrm>
              <a:off x="1322940" y="1500628"/>
              <a:ext cx="1675904" cy="2074228"/>
            </a:xfrm>
            <a:prstGeom prst="rect">
              <a:avLst/>
            </a:prstGeom>
            <a:noFill/>
            <a:ln>
              <a:noFill/>
            </a:ln>
          </p:spPr>
        </p:pic>
      </p:grpSp>
      <p:pic>
        <p:nvPicPr>
          <p:cNvPr id="747" name="Google Shape;747;g20c73393f97_12_0"/>
          <p:cNvPicPr preferRelativeResize="0"/>
          <p:nvPr/>
        </p:nvPicPr>
        <p:blipFill rotWithShape="1">
          <a:blip r:embed="rId6">
            <a:alphaModFix/>
          </a:blip>
          <a:srcRect b="0" l="0" r="0" t="0"/>
          <a:stretch/>
        </p:blipFill>
        <p:spPr>
          <a:xfrm>
            <a:off x="359975" y="2253362"/>
            <a:ext cx="2724637" cy="464933"/>
          </a:xfrm>
          <a:prstGeom prst="rect">
            <a:avLst/>
          </a:prstGeom>
          <a:noFill/>
          <a:ln>
            <a:noFill/>
          </a:ln>
        </p:spPr>
      </p:pic>
      <p:grpSp>
        <p:nvGrpSpPr>
          <p:cNvPr id="748" name="Google Shape;748;g20c73393f97_12_0"/>
          <p:cNvGrpSpPr/>
          <p:nvPr/>
        </p:nvGrpSpPr>
        <p:grpSpPr>
          <a:xfrm>
            <a:off x="6318842" y="976826"/>
            <a:ext cx="2320353" cy="1815749"/>
            <a:chOff x="8321939" y="1380782"/>
            <a:chExt cx="3293950" cy="2577618"/>
          </a:xfrm>
        </p:grpSpPr>
        <p:sp>
          <p:nvSpPr>
            <p:cNvPr id="749" name="Google Shape;749;g20c73393f97_12_0"/>
            <p:cNvSpPr/>
            <p:nvPr/>
          </p:nvSpPr>
          <p:spPr>
            <a:xfrm>
              <a:off x="8648881" y="1485900"/>
              <a:ext cx="2584269" cy="1617916"/>
            </a:xfrm>
            <a:prstGeom prst="rect">
              <a:avLst/>
            </a:prstGeom>
            <a:solidFill>
              <a:srgbClr val="26262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750" name="Google Shape;750;g20c73393f97_12_0"/>
            <p:cNvPicPr preferRelativeResize="0"/>
            <p:nvPr/>
          </p:nvPicPr>
          <p:blipFill rotWithShape="1">
            <a:blip r:embed="rId7">
              <a:alphaModFix/>
            </a:blip>
            <a:srcRect b="0" l="0" r="0" t="0"/>
            <a:stretch/>
          </p:blipFill>
          <p:spPr>
            <a:xfrm>
              <a:off x="8648881" y="1567893"/>
              <a:ext cx="2591161" cy="1457728"/>
            </a:xfrm>
            <a:prstGeom prst="rect">
              <a:avLst/>
            </a:prstGeom>
            <a:noFill/>
            <a:ln>
              <a:noFill/>
            </a:ln>
          </p:spPr>
        </p:pic>
        <p:pic>
          <p:nvPicPr>
            <p:cNvPr descr="A screen shot of an open computer sitting on top of a table&#10;&#10;Description automatically generated" id="751" name="Google Shape;751;g20c73393f97_12_0"/>
            <p:cNvPicPr preferRelativeResize="0"/>
            <p:nvPr/>
          </p:nvPicPr>
          <p:blipFill rotWithShape="1">
            <a:blip r:embed="rId8">
              <a:alphaModFix/>
            </a:blip>
            <a:srcRect b="0" l="0" r="0" t="0"/>
            <a:stretch/>
          </p:blipFill>
          <p:spPr>
            <a:xfrm>
              <a:off x="8321939" y="1380782"/>
              <a:ext cx="3293950" cy="2577618"/>
            </a:xfrm>
            <a:prstGeom prst="rect">
              <a:avLst/>
            </a:prstGeom>
            <a:noFill/>
            <a:ln>
              <a:noFill/>
            </a:ln>
            <a:effectLst>
              <a:outerShdw blurRad="50800" rotWithShape="0" algn="tl" dir="2700000" dist="38100">
                <a:srgbClr val="000000">
                  <a:alpha val="40000"/>
                </a:srgbClr>
              </a:outerShdw>
            </a:effectLst>
          </p:spPr>
        </p:pic>
      </p:grpSp>
      <p:pic>
        <p:nvPicPr>
          <p:cNvPr id="752" name="Google Shape;752;g20c73393f97_12_0"/>
          <p:cNvPicPr preferRelativeResize="0"/>
          <p:nvPr/>
        </p:nvPicPr>
        <p:blipFill rotWithShape="1">
          <a:blip r:embed="rId6">
            <a:alphaModFix/>
          </a:blip>
          <a:srcRect b="0" l="0" r="0" t="0"/>
          <a:stretch/>
        </p:blipFill>
        <p:spPr>
          <a:xfrm>
            <a:off x="6198638" y="2264527"/>
            <a:ext cx="2560761" cy="553998"/>
          </a:xfrm>
          <a:prstGeom prst="rect">
            <a:avLst/>
          </a:prstGeom>
          <a:noFill/>
          <a:ln>
            <a:noFill/>
          </a:ln>
        </p:spPr>
      </p:pic>
      <p:pic>
        <p:nvPicPr>
          <p:cNvPr id="753" name="Google Shape;753;g20c73393f97_12_0"/>
          <p:cNvPicPr preferRelativeResize="0"/>
          <p:nvPr/>
        </p:nvPicPr>
        <p:blipFill rotWithShape="1">
          <a:blip r:embed="rId9">
            <a:alphaModFix/>
          </a:blip>
          <a:srcRect b="15416" l="180" r="195" t="0"/>
          <a:stretch/>
        </p:blipFill>
        <p:spPr>
          <a:xfrm>
            <a:off x="0" y="0"/>
            <a:ext cx="9144000" cy="745999"/>
          </a:xfrm>
          <a:prstGeom prst="rect">
            <a:avLst/>
          </a:prstGeom>
          <a:noFill/>
          <a:ln>
            <a:noFill/>
          </a:ln>
        </p:spPr>
      </p:pic>
      <p:grpSp>
        <p:nvGrpSpPr>
          <p:cNvPr id="754" name="Google Shape;754;g20c73393f97_12_0"/>
          <p:cNvGrpSpPr/>
          <p:nvPr/>
        </p:nvGrpSpPr>
        <p:grpSpPr>
          <a:xfrm>
            <a:off x="614181" y="2668957"/>
            <a:ext cx="2217104" cy="723515"/>
            <a:chOff x="818908" y="3841145"/>
            <a:chExt cx="2956138" cy="964686"/>
          </a:xfrm>
        </p:grpSpPr>
        <p:grpSp>
          <p:nvGrpSpPr>
            <p:cNvPr id="755" name="Google Shape;755;g20c73393f97_12_0"/>
            <p:cNvGrpSpPr/>
            <p:nvPr/>
          </p:nvGrpSpPr>
          <p:grpSpPr>
            <a:xfrm>
              <a:off x="818908" y="3841145"/>
              <a:ext cx="2956138" cy="964686"/>
              <a:chOff x="595625" y="3849543"/>
              <a:chExt cx="3254922" cy="1062190"/>
            </a:xfrm>
          </p:grpSpPr>
          <p:sp>
            <p:nvSpPr>
              <p:cNvPr id="756" name="Google Shape;756;g20c73393f97_12_0"/>
              <p:cNvSpPr/>
              <p:nvPr/>
            </p:nvSpPr>
            <p:spPr>
              <a:xfrm>
                <a:off x="595625" y="3849543"/>
                <a:ext cx="3254922" cy="1062190"/>
              </a:xfrm>
              <a:prstGeom prst="rect">
                <a:avLst/>
              </a:prstGeom>
              <a:solidFill>
                <a:srgbClr val="B2BB3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7" name="Google Shape;757;g20c73393f97_12_0"/>
              <p:cNvSpPr/>
              <p:nvPr/>
            </p:nvSpPr>
            <p:spPr>
              <a:xfrm>
                <a:off x="676184" y="3923428"/>
                <a:ext cx="3093804" cy="927636"/>
              </a:xfrm>
              <a:prstGeom prst="rect">
                <a:avLst/>
              </a:prstGeom>
              <a:noFill/>
              <a:ln cap="flat" cmpd="sng" w="2857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
          <p:nvSpPr>
            <p:cNvPr id="758" name="Google Shape;758;g20c73393f97_12_0"/>
            <p:cNvSpPr txBox="1"/>
            <p:nvPr/>
          </p:nvSpPr>
          <p:spPr>
            <a:xfrm>
              <a:off x="1037022" y="4010625"/>
              <a:ext cx="2519910" cy="714939"/>
            </a:xfrm>
            <a:prstGeom prst="rect">
              <a:avLst/>
            </a:prstGeom>
            <a:noFill/>
            <a:ln>
              <a:noFill/>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None/>
              </a:pPr>
              <a:r>
                <a:rPr b="1" i="0" lang="en" sz="2100" u="none" cap="none" strike="noStrike">
                  <a:solidFill>
                    <a:schemeClr val="lt1"/>
                  </a:solidFill>
                  <a:latin typeface="Calibri"/>
                  <a:ea typeface="Calibri"/>
                  <a:cs typeface="Calibri"/>
                  <a:sym typeface="Calibri"/>
                </a:rPr>
                <a:t>Access our</a:t>
              </a:r>
              <a:br>
                <a:rPr b="1" i="0" lang="en" sz="2100" u="none" cap="none" strike="noStrike">
                  <a:solidFill>
                    <a:schemeClr val="lt1"/>
                  </a:solidFill>
                  <a:latin typeface="Calibri"/>
                  <a:ea typeface="Calibri"/>
                  <a:cs typeface="Calibri"/>
                  <a:sym typeface="Calibri"/>
                </a:rPr>
              </a:br>
              <a:r>
                <a:rPr b="1" i="0" lang="en" sz="2100" u="none" cap="none" strike="noStrike">
                  <a:solidFill>
                    <a:schemeClr val="lt1"/>
                  </a:solidFill>
                  <a:latin typeface="Calibri"/>
                  <a:ea typeface="Calibri"/>
                  <a:cs typeface="Calibri"/>
                  <a:sym typeface="Calibri"/>
                </a:rPr>
                <a:t>latest resources</a:t>
              </a:r>
              <a:endParaRPr sz="1100"/>
            </a:p>
          </p:txBody>
        </p:sp>
      </p:grpSp>
      <p:pic>
        <p:nvPicPr>
          <p:cNvPr descr="A picture containing person, racket, person, player&#10;&#10;Description automatically generated" id="759" name="Google Shape;759;g20c73393f97_12_0"/>
          <p:cNvPicPr preferRelativeResize="0"/>
          <p:nvPr/>
        </p:nvPicPr>
        <p:blipFill rotWithShape="1">
          <a:blip r:embed="rId10">
            <a:alphaModFix/>
          </a:blip>
          <a:srcRect b="0" l="0" r="0" t="0"/>
          <a:stretch/>
        </p:blipFill>
        <p:spPr>
          <a:xfrm flipH="1">
            <a:off x="4472966" y="926141"/>
            <a:ext cx="1702405" cy="1687916"/>
          </a:xfrm>
          <a:prstGeom prst="rect">
            <a:avLst/>
          </a:prstGeom>
          <a:noFill/>
          <a:ln>
            <a:noFill/>
          </a:ln>
          <a:effectLst>
            <a:outerShdw blurRad="76200" rotWithShape="0" algn="l" dist="63500">
              <a:srgbClr val="000000">
                <a:alpha val="40784"/>
              </a:srgbClr>
            </a:outerShdw>
          </a:effectLst>
        </p:spPr>
      </p:pic>
      <p:pic>
        <p:nvPicPr>
          <p:cNvPr descr="A person wearing a costume&#10;&#10;Description automatically generated" id="760" name="Google Shape;760;g20c73393f97_12_0"/>
          <p:cNvPicPr preferRelativeResize="0"/>
          <p:nvPr/>
        </p:nvPicPr>
        <p:blipFill rotWithShape="1">
          <a:blip r:embed="rId11">
            <a:alphaModFix/>
          </a:blip>
          <a:srcRect b="0" l="0" r="0" t="0"/>
          <a:stretch/>
        </p:blipFill>
        <p:spPr>
          <a:xfrm rot="261792">
            <a:off x="3632317" y="931546"/>
            <a:ext cx="1541731" cy="1729972"/>
          </a:xfrm>
          <a:prstGeom prst="rect">
            <a:avLst/>
          </a:prstGeom>
          <a:noFill/>
          <a:ln>
            <a:noFill/>
          </a:ln>
          <a:effectLst>
            <a:outerShdw blurRad="76200" rotWithShape="0" algn="l" dist="63500">
              <a:srgbClr val="000000">
                <a:alpha val="40000"/>
              </a:srgbClr>
            </a:outerShdw>
          </a:effectLst>
        </p:spPr>
      </p:pic>
      <p:pic>
        <p:nvPicPr>
          <p:cNvPr id="761" name="Google Shape;761;g20c73393f97_12_0"/>
          <p:cNvPicPr preferRelativeResize="0"/>
          <p:nvPr/>
        </p:nvPicPr>
        <p:blipFill rotWithShape="1">
          <a:blip r:embed="rId6">
            <a:alphaModFix/>
          </a:blip>
          <a:srcRect b="0" l="0" r="0" t="0"/>
          <a:stretch/>
        </p:blipFill>
        <p:spPr>
          <a:xfrm>
            <a:off x="3598160" y="2268242"/>
            <a:ext cx="1977907" cy="448675"/>
          </a:xfrm>
          <a:prstGeom prst="rect">
            <a:avLst/>
          </a:prstGeom>
          <a:noFill/>
          <a:ln>
            <a:noFill/>
          </a:ln>
        </p:spPr>
      </p:pic>
      <p:sp>
        <p:nvSpPr>
          <p:cNvPr id="762" name="Google Shape;762;g20c73393f97_12_0"/>
          <p:cNvSpPr txBox="1"/>
          <p:nvPr/>
        </p:nvSpPr>
        <p:spPr>
          <a:xfrm>
            <a:off x="3300413" y="3484376"/>
            <a:ext cx="2543175" cy="41549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1" lang="en" sz="2700" u="none" cap="none" strike="noStrike">
                <a:solidFill>
                  <a:schemeClr val="dk1"/>
                </a:solidFill>
                <a:latin typeface="Calibri"/>
                <a:ea typeface="Calibri"/>
                <a:cs typeface="Calibri"/>
                <a:sym typeface="Calibri"/>
              </a:rPr>
              <a:t>and a lot more at</a:t>
            </a:r>
            <a:endParaRPr sz="1100"/>
          </a:p>
        </p:txBody>
      </p:sp>
      <p:grpSp>
        <p:nvGrpSpPr>
          <p:cNvPr id="763" name="Google Shape;763;g20c73393f97_12_0"/>
          <p:cNvGrpSpPr/>
          <p:nvPr/>
        </p:nvGrpSpPr>
        <p:grpSpPr>
          <a:xfrm>
            <a:off x="2408873" y="-40363"/>
            <a:ext cx="4326254" cy="761747"/>
            <a:chOff x="2680523" y="7143"/>
            <a:chExt cx="5768339" cy="1015663"/>
          </a:xfrm>
        </p:grpSpPr>
        <p:pic>
          <p:nvPicPr>
            <p:cNvPr descr="A picture containing drawing&#10;&#10;Description automatically generated" id="764" name="Google Shape;764;g20c73393f97_12_0"/>
            <p:cNvPicPr preferRelativeResize="0"/>
            <p:nvPr/>
          </p:nvPicPr>
          <p:blipFill rotWithShape="1">
            <a:blip r:embed="rId12">
              <a:alphaModFix/>
            </a:blip>
            <a:srcRect b="0" l="0" r="0" t="0"/>
            <a:stretch/>
          </p:blipFill>
          <p:spPr>
            <a:xfrm>
              <a:off x="6714223" y="294451"/>
              <a:ext cx="1371600" cy="647826"/>
            </a:xfrm>
            <a:prstGeom prst="rect">
              <a:avLst/>
            </a:prstGeom>
            <a:noFill/>
            <a:ln>
              <a:noFill/>
            </a:ln>
          </p:spPr>
        </p:pic>
        <p:sp>
          <p:nvSpPr>
            <p:cNvPr id="765" name="Google Shape;765;g20c73393f97_12_0"/>
            <p:cNvSpPr txBox="1"/>
            <p:nvPr/>
          </p:nvSpPr>
          <p:spPr>
            <a:xfrm>
              <a:off x="2680523" y="71336"/>
              <a:ext cx="4060085" cy="92333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4100" u="none" cap="none" strike="noStrike">
                  <a:solidFill>
                    <a:schemeClr val="lt1"/>
                  </a:solidFill>
                  <a:latin typeface="Calibri"/>
                  <a:ea typeface="Calibri"/>
                  <a:cs typeface="Calibri"/>
                  <a:sym typeface="Calibri"/>
                </a:rPr>
                <a:t>Connect with</a:t>
              </a:r>
              <a:endParaRPr sz="1100"/>
            </a:p>
          </p:txBody>
        </p:sp>
        <p:sp>
          <p:nvSpPr>
            <p:cNvPr id="766" name="Google Shape;766;g20c73393f97_12_0"/>
            <p:cNvSpPr txBox="1"/>
            <p:nvPr/>
          </p:nvSpPr>
          <p:spPr>
            <a:xfrm>
              <a:off x="8090172" y="7143"/>
              <a:ext cx="358690" cy="101566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4500">
                  <a:solidFill>
                    <a:schemeClr val="lt1"/>
                  </a:solidFill>
                  <a:latin typeface="Calibri"/>
                  <a:ea typeface="Calibri"/>
                  <a:cs typeface="Calibri"/>
                  <a:sym typeface="Calibri"/>
                </a:rPr>
                <a:t>!</a:t>
              </a:r>
              <a:endParaRPr sz="1100"/>
            </a:p>
          </p:txBody>
        </p:sp>
      </p:grpSp>
      <p:grpSp>
        <p:nvGrpSpPr>
          <p:cNvPr id="767" name="Google Shape;767;g20c73393f97_12_0"/>
          <p:cNvGrpSpPr/>
          <p:nvPr/>
        </p:nvGrpSpPr>
        <p:grpSpPr>
          <a:xfrm>
            <a:off x="2124075" y="3825429"/>
            <a:ext cx="4895850" cy="553998"/>
            <a:chOff x="2832100" y="5594183"/>
            <a:chExt cx="6527800" cy="738664"/>
          </a:xfrm>
        </p:grpSpPr>
        <p:sp>
          <p:nvSpPr>
            <p:cNvPr id="768" name="Google Shape;768;g20c73393f97_12_0"/>
            <p:cNvSpPr txBox="1"/>
            <p:nvPr/>
          </p:nvSpPr>
          <p:spPr>
            <a:xfrm>
              <a:off x="2832100" y="5594183"/>
              <a:ext cx="6527800" cy="73866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3600">
                  <a:solidFill>
                    <a:srgbClr val="004B8D"/>
                  </a:solidFill>
                  <a:latin typeface="Calibri"/>
                  <a:ea typeface="Calibri"/>
                  <a:cs typeface="Calibri"/>
                  <a:sym typeface="Calibri"/>
                </a:rPr>
                <a:t>www.migrantclinician.org</a:t>
              </a:r>
              <a:endParaRPr sz="1100"/>
            </a:p>
          </p:txBody>
        </p:sp>
        <p:cxnSp>
          <p:nvCxnSpPr>
            <p:cNvPr id="769" name="Google Shape;769;g20c73393f97_12_0"/>
            <p:cNvCxnSpPr/>
            <p:nvPr/>
          </p:nvCxnSpPr>
          <p:spPr>
            <a:xfrm>
              <a:off x="5305425" y="6253343"/>
              <a:ext cx="3709988" cy="0"/>
            </a:xfrm>
            <a:prstGeom prst="straightConnector1">
              <a:avLst/>
            </a:prstGeom>
            <a:noFill/>
            <a:ln cap="flat" cmpd="sng" w="38100">
              <a:solidFill>
                <a:srgbClr val="EAA028"/>
              </a:solidFill>
              <a:prstDash val="solid"/>
              <a:miter lim="800000"/>
              <a:headEnd len="sm" w="sm" type="none"/>
              <a:tailEnd len="sm" w="sm" type="none"/>
            </a:ln>
          </p:spPr>
        </p:cxnSp>
        <p:cxnSp>
          <p:nvCxnSpPr>
            <p:cNvPr id="770" name="Google Shape;770;g20c73393f97_12_0"/>
            <p:cNvCxnSpPr/>
            <p:nvPr/>
          </p:nvCxnSpPr>
          <p:spPr>
            <a:xfrm>
              <a:off x="2867025" y="6253343"/>
              <a:ext cx="2044779" cy="0"/>
            </a:xfrm>
            <a:prstGeom prst="straightConnector1">
              <a:avLst/>
            </a:prstGeom>
            <a:noFill/>
            <a:ln cap="flat" cmpd="sng" w="38100">
              <a:solidFill>
                <a:srgbClr val="EAA028"/>
              </a:solidFill>
              <a:prstDash val="solid"/>
              <a:miter lim="800000"/>
              <a:headEnd len="sm" w="sm" type="none"/>
              <a:tailEnd len="sm" w="sm" type="none"/>
            </a:ln>
          </p:spPr>
        </p:cxnSp>
      </p:grpSp>
      <p:pic>
        <p:nvPicPr>
          <p:cNvPr id="771" name="Google Shape;771;g20c73393f97_12_0"/>
          <p:cNvPicPr preferRelativeResize="0"/>
          <p:nvPr/>
        </p:nvPicPr>
        <p:blipFill rotWithShape="1">
          <a:blip r:embed="rId9">
            <a:alphaModFix/>
          </a:blip>
          <a:srcRect b="15416" l="180" r="195" t="0"/>
          <a:stretch/>
        </p:blipFill>
        <p:spPr>
          <a:xfrm>
            <a:off x="0" y="4561111"/>
            <a:ext cx="9144000" cy="592431"/>
          </a:xfrm>
          <a:prstGeom prst="rect">
            <a:avLst/>
          </a:prstGeom>
          <a:noFill/>
          <a:ln>
            <a:noFill/>
          </a:ln>
        </p:spPr>
      </p:pic>
      <p:grpSp>
        <p:nvGrpSpPr>
          <p:cNvPr id="772" name="Google Shape;772;g20c73393f97_12_0"/>
          <p:cNvGrpSpPr/>
          <p:nvPr/>
        </p:nvGrpSpPr>
        <p:grpSpPr>
          <a:xfrm>
            <a:off x="3463448" y="2668957"/>
            <a:ext cx="2217104" cy="723515"/>
            <a:chOff x="4617931" y="3841145"/>
            <a:chExt cx="2956138" cy="964686"/>
          </a:xfrm>
        </p:grpSpPr>
        <p:grpSp>
          <p:nvGrpSpPr>
            <p:cNvPr id="773" name="Google Shape;773;g20c73393f97_12_0"/>
            <p:cNvGrpSpPr/>
            <p:nvPr/>
          </p:nvGrpSpPr>
          <p:grpSpPr>
            <a:xfrm>
              <a:off x="4617931" y="3841145"/>
              <a:ext cx="2956138" cy="964686"/>
              <a:chOff x="4617931" y="3841145"/>
              <a:chExt cx="2956138" cy="964686"/>
            </a:xfrm>
          </p:grpSpPr>
          <p:sp>
            <p:nvSpPr>
              <p:cNvPr id="774" name="Google Shape;774;g20c73393f97_12_0"/>
              <p:cNvSpPr/>
              <p:nvPr/>
            </p:nvSpPr>
            <p:spPr>
              <a:xfrm>
                <a:off x="4617931" y="3841145"/>
                <a:ext cx="2956138" cy="964686"/>
              </a:xfrm>
              <a:prstGeom prst="rect">
                <a:avLst/>
              </a:prstGeom>
              <a:solidFill>
                <a:srgbClr val="E4961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5" name="Google Shape;775;g20c73393f97_12_0"/>
              <p:cNvSpPr/>
              <p:nvPr/>
            </p:nvSpPr>
            <p:spPr>
              <a:xfrm>
                <a:off x="4691095" y="3908248"/>
                <a:ext cx="2809810" cy="842483"/>
              </a:xfrm>
              <a:prstGeom prst="rect">
                <a:avLst/>
              </a:prstGeom>
              <a:noFill/>
              <a:ln cap="flat" cmpd="sng" w="2857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776" name="Google Shape;776;g20c73393f97_12_0"/>
            <p:cNvSpPr txBox="1"/>
            <p:nvPr/>
          </p:nvSpPr>
          <p:spPr>
            <a:xfrm>
              <a:off x="4836045" y="3961315"/>
              <a:ext cx="2519910" cy="790345"/>
            </a:xfrm>
            <a:prstGeom prst="rect">
              <a:avLst/>
            </a:prstGeom>
            <a:noFill/>
            <a:ln>
              <a:noFill/>
            </a:ln>
          </p:spPr>
          <p:txBody>
            <a:bodyPr anchorCtr="0" anchor="t" bIns="34275" lIns="68575" spcFirstLastPara="1" rIns="68575" wrap="square" tIns="34275">
              <a:spAutoFit/>
            </a:bodyPr>
            <a:lstStyle/>
            <a:p>
              <a:pPr indent="0" lvl="0" marL="0" marR="0" rtl="0" algn="ctr">
                <a:lnSpc>
                  <a:spcPct val="80000"/>
                </a:lnSpc>
                <a:spcBef>
                  <a:spcPts val="0"/>
                </a:spcBef>
                <a:spcAft>
                  <a:spcPts val="0"/>
                </a:spcAft>
                <a:buNone/>
              </a:pPr>
              <a:r>
                <a:rPr b="1" lang="en" sz="2100">
                  <a:solidFill>
                    <a:schemeClr val="lt1"/>
                  </a:solidFill>
                  <a:latin typeface="Calibri"/>
                  <a:ea typeface="Calibri"/>
                  <a:cs typeface="Calibri"/>
                  <a:sym typeface="Calibri"/>
                </a:rPr>
                <a:t>Get updates from the field</a:t>
              </a:r>
              <a:endParaRPr sz="1100"/>
            </a:p>
          </p:txBody>
        </p:sp>
      </p:grpSp>
      <p:grpSp>
        <p:nvGrpSpPr>
          <p:cNvPr id="777" name="Google Shape;777;g20c73393f97_12_0"/>
          <p:cNvGrpSpPr/>
          <p:nvPr/>
        </p:nvGrpSpPr>
        <p:grpSpPr>
          <a:xfrm>
            <a:off x="6350814" y="2668957"/>
            <a:ext cx="2217104" cy="723515"/>
            <a:chOff x="8467752" y="3841145"/>
            <a:chExt cx="2956138" cy="964686"/>
          </a:xfrm>
        </p:grpSpPr>
        <p:grpSp>
          <p:nvGrpSpPr>
            <p:cNvPr id="778" name="Google Shape;778;g20c73393f97_12_0"/>
            <p:cNvGrpSpPr/>
            <p:nvPr/>
          </p:nvGrpSpPr>
          <p:grpSpPr>
            <a:xfrm>
              <a:off x="8467752" y="3841145"/>
              <a:ext cx="2956138" cy="964686"/>
              <a:chOff x="8467752" y="3841145"/>
              <a:chExt cx="2956138" cy="964686"/>
            </a:xfrm>
          </p:grpSpPr>
          <p:sp>
            <p:nvSpPr>
              <p:cNvPr id="779" name="Google Shape;779;g20c73393f97_12_0"/>
              <p:cNvSpPr/>
              <p:nvPr/>
            </p:nvSpPr>
            <p:spPr>
              <a:xfrm>
                <a:off x="8467752" y="3841145"/>
                <a:ext cx="2956138" cy="964686"/>
              </a:xfrm>
              <a:prstGeom prst="rect">
                <a:avLst/>
              </a:prstGeom>
              <a:solidFill>
                <a:srgbClr val="004B8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0" name="Google Shape;780;g20c73393f97_12_0"/>
              <p:cNvSpPr/>
              <p:nvPr/>
            </p:nvSpPr>
            <p:spPr>
              <a:xfrm>
                <a:off x="8540916" y="3908248"/>
                <a:ext cx="2809810" cy="842483"/>
              </a:xfrm>
              <a:prstGeom prst="rect">
                <a:avLst/>
              </a:prstGeom>
              <a:noFill/>
              <a:ln cap="flat" cmpd="sng" w="2857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781" name="Google Shape;781;g20c73393f97_12_0"/>
            <p:cNvSpPr txBox="1"/>
            <p:nvPr/>
          </p:nvSpPr>
          <p:spPr>
            <a:xfrm>
              <a:off x="8685866" y="4019014"/>
              <a:ext cx="2519910" cy="714939"/>
            </a:xfrm>
            <a:prstGeom prst="rect">
              <a:avLst/>
            </a:prstGeom>
            <a:noFill/>
            <a:ln>
              <a:noFill/>
            </a:ln>
          </p:spPr>
          <p:txBody>
            <a:bodyPr anchorCtr="0" anchor="t" bIns="34275" lIns="68575" spcFirstLastPara="1" rIns="68575" wrap="square" tIns="34275">
              <a:spAutoFit/>
            </a:bodyPr>
            <a:lstStyle/>
            <a:p>
              <a:pPr indent="0" lvl="0" marL="0" marR="0" rtl="0" algn="ctr">
                <a:lnSpc>
                  <a:spcPct val="70000"/>
                </a:lnSpc>
                <a:spcBef>
                  <a:spcPts val="0"/>
                </a:spcBef>
                <a:spcAft>
                  <a:spcPts val="0"/>
                </a:spcAft>
                <a:buNone/>
              </a:pPr>
              <a:r>
                <a:rPr b="1" lang="en" sz="2100">
                  <a:solidFill>
                    <a:schemeClr val="lt1"/>
                  </a:solidFill>
                  <a:latin typeface="Calibri"/>
                  <a:ea typeface="Calibri"/>
                  <a:cs typeface="Calibri"/>
                  <a:sym typeface="Calibri"/>
                </a:rPr>
                <a:t>Attend our virtual trainings</a:t>
              </a:r>
              <a:endParaRPr sz="1100"/>
            </a:p>
          </p:txBody>
        </p:sp>
      </p:grpSp>
      <p:pic>
        <p:nvPicPr>
          <p:cNvPr id="782" name="Google Shape;782;g20c73393f97_12_0"/>
          <p:cNvPicPr preferRelativeResize="0"/>
          <p:nvPr/>
        </p:nvPicPr>
        <p:blipFill rotWithShape="1">
          <a:blip r:embed="rId13">
            <a:alphaModFix/>
          </a:blip>
          <a:srcRect b="0" l="0" r="0" t="0"/>
          <a:stretch/>
        </p:blipFill>
        <p:spPr>
          <a:xfrm>
            <a:off x="482061" y="4713455"/>
            <a:ext cx="306378" cy="253917"/>
          </a:xfrm>
          <a:prstGeom prst="rect">
            <a:avLst/>
          </a:prstGeom>
          <a:noFill/>
          <a:ln>
            <a:noFill/>
          </a:ln>
        </p:spPr>
      </p:pic>
      <p:sp>
        <p:nvSpPr>
          <p:cNvPr id="783" name="Google Shape;783;g20c73393f97_12_0"/>
          <p:cNvSpPr txBox="1"/>
          <p:nvPr/>
        </p:nvSpPr>
        <p:spPr>
          <a:xfrm>
            <a:off x="879770" y="4678832"/>
            <a:ext cx="1412103" cy="32316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 sz="2100">
                <a:solidFill>
                  <a:schemeClr val="lt1"/>
                </a:solidFill>
                <a:latin typeface="Calibri"/>
                <a:ea typeface="Calibri"/>
                <a:cs typeface="Calibri"/>
                <a:sym typeface="Calibri"/>
              </a:rPr>
              <a:t>@tweetMCN</a:t>
            </a:r>
            <a:endParaRPr sz="1100"/>
          </a:p>
        </p:txBody>
      </p:sp>
      <p:sp>
        <p:nvSpPr>
          <p:cNvPr id="784" name="Google Shape;784;g20c73393f97_12_0"/>
          <p:cNvSpPr txBox="1"/>
          <p:nvPr/>
        </p:nvSpPr>
        <p:spPr>
          <a:xfrm>
            <a:off x="3055852" y="4678832"/>
            <a:ext cx="2016893" cy="32316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 sz="2100">
                <a:solidFill>
                  <a:schemeClr val="lt1"/>
                </a:solidFill>
                <a:latin typeface="Calibri"/>
                <a:ea typeface="Calibri"/>
                <a:cs typeface="Calibri"/>
                <a:sym typeface="Calibri"/>
              </a:rPr>
              <a:t>@migrantclinician</a:t>
            </a:r>
            <a:endParaRPr sz="1100"/>
          </a:p>
        </p:txBody>
      </p:sp>
      <p:pic>
        <p:nvPicPr>
          <p:cNvPr id="785" name="Google Shape;785;g20c73393f97_12_0"/>
          <p:cNvPicPr preferRelativeResize="0"/>
          <p:nvPr/>
        </p:nvPicPr>
        <p:blipFill rotWithShape="1">
          <a:blip r:embed="rId14">
            <a:alphaModFix/>
          </a:blip>
          <a:srcRect b="0" l="0" r="0" t="0"/>
          <a:stretch/>
        </p:blipFill>
        <p:spPr>
          <a:xfrm>
            <a:off x="2706819" y="4697147"/>
            <a:ext cx="286534" cy="286535"/>
          </a:xfrm>
          <a:prstGeom prst="rect">
            <a:avLst/>
          </a:prstGeom>
          <a:noFill/>
          <a:ln>
            <a:noFill/>
          </a:ln>
        </p:spPr>
      </p:pic>
      <p:pic>
        <p:nvPicPr>
          <p:cNvPr id="786" name="Google Shape;786;g20c73393f97_12_0"/>
          <p:cNvPicPr preferRelativeResize="0"/>
          <p:nvPr/>
        </p:nvPicPr>
        <p:blipFill rotWithShape="1">
          <a:blip r:embed="rId15">
            <a:alphaModFix/>
          </a:blip>
          <a:srcRect b="0" l="0" r="0" t="0"/>
          <a:stretch/>
        </p:blipFill>
        <p:spPr>
          <a:xfrm>
            <a:off x="5485316" y="4692394"/>
            <a:ext cx="291288" cy="291288"/>
          </a:xfrm>
          <a:prstGeom prst="rect">
            <a:avLst/>
          </a:prstGeom>
          <a:noFill/>
          <a:ln>
            <a:noFill/>
          </a:ln>
        </p:spPr>
      </p:pic>
      <p:sp>
        <p:nvSpPr>
          <p:cNvPr id="787" name="Google Shape;787;g20c73393f97_12_0"/>
          <p:cNvSpPr txBox="1"/>
          <p:nvPr/>
        </p:nvSpPr>
        <p:spPr>
          <a:xfrm>
            <a:off x="5839213" y="4683599"/>
            <a:ext cx="2846780" cy="30008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 sz="2000">
                <a:solidFill>
                  <a:schemeClr val="lt1"/>
                </a:solidFill>
                <a:latin typeface="Calibri"/>
                <a:ea typeface="Calibri"/>
                <a:cs typeface="Calibri"/>
                <a:sym typeface="Calibri"/>
              </a:rPr>
              <a:t>@migrantcliniciansnetwork</a:t>
            </a:r>
            <a:endParaRPr sz="1100"/>
          </a:p>
        </p:txBody>
      </p:sp>
      <p:sp>
        <p:nvSpPr>
          <p:cNvPr id="788" name="Google Shape;788;g20c73393f97_12_0"/>
          <p:cNvSpPr txBox="1"/>
          <p:nvPr/>
        </p:nvSpPr>
        <p:spPr>
          <a:xfrm>
            <a:off x="2380716" y="4579001"/>
            <a:ext cx="217130" cy="46166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 sz="3000">
                <a:solidFill>
                  <a:srgbClr val="E49616"/>
                </a:solidFill>
                <a:latin typeface="Calibri"/>
                <a:ea typeface="Calibri"/>
                <a:cs typeface="Calibri"/>
                <a:sym typeface="Calibri"/>
              </a:rPr>
              <a:t>|</a:t>
            </a:r>
            <a:endParaRPr sz="1100"/>
          </a:p>
        </p:txBody>
      </p:sp>
      <p:sp>
        <p:nvSpPr>
          <p:cNvPr id="789" name="Google Shape;789;g20c73393f97_12_0"/>
          <p:cNvSpPr txBox="1"/>
          <p:nvPr/>
        </p:nvSpPr>
        <p:spPr>
          <a:xfrm>
            <a:off x="5164076" y="4579001"/>
            <a:ext cx="217129" cy="46166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 sz="3000">
                <a:solidFill>
                  <a:srgbClr val="E49616"/>
                </a:solidFill>
                <a:latin typeface="Calibri"/>
                <a:ea typeface="Calibri"/>
                <a:cs typeface="Calibri"/>
                <a:sym typeface="Calibri"/>
              </a:rPr>
              <a:t>|</a:t>
            </a:r>
            <a:endParaRPr sz="11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4" name="Shape 794"/>
        <p:cNvGrpSpPr/>
        <p:nvPr/>
      </p:nvGrpSpPr>
      <p:grpSpPr>
        <a:xfrm>
          <a:off x="0" y="0"/>
          <a:ext cx="0" cy="0"/>
          <a:chOff x="0" y="0"/>
          <a:chExt cx="0" cy="0"/>
        </a:xfrm>
      </p:grpSpPr>
      <p:pic>
        <p:nvPicPr>
          <p:cNvPr id="795" name="Google Shape;795;p11"/>
          <p:cNvPicPr preferRelativeResize="0"/>
          <p:nvPr/>
        </p:nvPicPr>
        <p:blipFill>
          <a:blip r:embed="rId3">
            <a:alphaModFix/>
          </a:blip>
          <a:stretch>
            <a:fillRect/>
          </a:stretch>
        </p:blipFill>
        <p:spPr>
          <a:xfrm>
            <a:off x="5243325" y="154450"/>
            <a:ext cx="3683200" cy="815900"/>
          </a:xfrm>
          <a:prstGeom prst="rect">
            <a:avLst/>
          </a:prstGeom>
          <a:noFill/>
          <a:ln>
            <a:noFill/>
          </a:ln>
          <a:effectLst>
            <a:outerShdw blurRad="57150" rotWithShape="0" algn="bl" dir="5400000" dist="19050">
              <a:srgbClr val="000000">
                <a:alpha val="50000"/>
              </a:srgbClr>
            </a:outerShdw>
          </a:effectLst>
        </p:spPr>
      </p:pic>
      <p:pic>
        <p:nvPicPr>
          <p:cNvPr id="796" name="Google Shape;796;p11"/>
          <p:cNvPicPr preferRelativeResize="0"/>
          <p:nvPr/>
        </p:nvPicPr>
        <p:blipFill rotWithShape="1">
          <a:blip r:embed="rId4">
            <a:alphaModFix/>
          </a:blip>
          <a:srcRect b="0" l="0" r="0" t="7535"/>
          <a:stretch/>
        </p:blipFill>
        <p:spPr>
          <a:xfrm>
            <a:off x="687025" y="970350"/>
            <a:ext cx="7769950" cy="4041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
          <p:cNvSpPr txBox="1"/>
          <p:nvPr>
            <p:ph type="title"/>
          </p:nvPr>
        </p:nvSpPr>
        <p:spPr>
          <a:xfrm>
            <a:off x="754439" y="634152"/>
            <a:ext cx="7688700" cy="5352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6D1D6B"/>
              </a:buClr>
              <a:buSzPts val="4100"/>
              <a:buFont typeface="Trebuchet MS"/>
              <a:buNone/>
            </a:pPr>
            <a:r>
              <a:rPr lang="en" sz="2800"/>
              <a:t>Today We Will…..</a:t>
            </a:r>
            <a:endParaRPr sz="3600"/>
          </a:p>
        </p:txBody>
      </p:sp>
      <p:sp>
        <p:nvSpPr>
          <p:cNvPr id="437" name="Google Shape;437;p2"/>
          <p:cNvSpPr txBox="1"/>
          <p:nvPr/>
        </p:nvSpPr>
        <p:spPr>
          <a:xfrm>
            <a:off x="115450" y="1428975"/>
            <a:ext cx="8395200" cy="2575200"/>
          </a:xfrm>
          <a:prstGeom prst="rect">
            <a:avLst/>
          </a:prstGeom>
          <a:noFill/>
          <a:ln>
            <a:noFill/>
          </a:ln>
        </p:spPr>
        <p:txBody>
          <a:bodyPr anchorCtr="0" anchor="ctr" bIns="45700" lIns="91425" spcFirstLastPara="1" rIns="91425" wrap="square" tIns="45700">
            <a:noAutofit/>
          </a:bodyPr>
          <a:lstStyle/>
          <a:p>
            <a:pPr indent="-355600" lvl="0" marL="457200" marR="0" rtl="0" algn="l">
              <a:lnSpc>
                <a:spcPct val="200000"/>
              </a:lnSpc>
              <a:spcBef>
                <a:spcPts val="0"/>
              </a:spcBef>
              <a:spcAft>
                <a:spcPts val="0"/>
              </a:spcAft>
              <a:buClr>
                <a:schemeClr val="dk1"/>
              </a:buClr>
              <a:buSzPts val="2000"/>
              <a:buChar char="❖"/>
            </a:pPr>
            <a:r>
              <a:rPr lang="en" sz="2000">
                <a:solidFill>
                  <a:schemeClr val="dk1"/>
                </a:solidFill>
              </a:rPr>
              <a:t>Learn about the Health Center Program </a:t>
            </a:r>
            <a:endParaRPr sz="2000">
              <a:solidFill>
                <a:schemeClr val="dk1"/>
              </a:solidFill>
            </a:endParaRPr>
          </a:p>
          <a:p>
            <a:pPr indent="-355600" lvl="0" marL="457200" marR="0" rtl="0" algn="l">
              <a:lnSpc>
                <a:spcPct val="200000"/>
              </a:lnSpc>
              <a:spcBef>
                <a:spcPts val="0"/>
              </a:spcBef>
              <a:spcAft>
                <a:spcPts val="0"/>
              </a:spcAft>
              <a:buClr>
                <a:schemeClr val="dk1"/>
              </a:buClr>
              <a:buSzPts val="2000"/>
              <a:buChar char="❖"/>
            </a:pPr>
            <a:r>
              <a:rPr lang="en" sz="2000">
                <a:solidFill>
                  <a:schemeClr val="dk1"/>
                </a:solidFill>
              </a:rPr>
              <a:t>Introduce the </a:t>
            </a:r>
            <a:r>
              <a:rPr lang="en" sz="2000">
                <a:solidFill>
                  <a:schemeClr val="dk1"/>
                </a:solidFill>
              </a:rPr>
              <a:t>Farmworker Health Network </a:t>
            </a:r>
            <a:r>
              <a:rPr lang="en" sz="2000">
                <a:solidFill>
                  <a:schemeClr val="dk1"/>
                </a:solidFill>
              </a:rPr>
              <a:t>member organizations</a:t>
            </a:r>
            <a:endParaRPr sz="2000">
              <a:solidFill>
                <a:schemeClr val="dk1"/>
              </a:solidFill>
            </a:endParaRPr>
          </a:p>
          <a:p>
            <a:pPr indent="-355600" lvl="0" marL="457200" marR="0" rtl="0" algn="l">
              <a:lnSpc>
                <a:spcPct val="150000"/>
              </a:lnSpc>
              <a:spcBef>
                <a:spcPts val="0"/>
              </a:spcBef>
              <a:spcAft>
                <a:spcPts val="0"/>
              </a:spcAft>
              <a:buClr>
                <a:schemeClr val="dk1"/>
              </a:buClr>
              <a:buSzPts val="2000"/>
              <a:buChar char="❖"/>
            </a:pPr>
            <a:r>
              <a:rPr lang="en" sz="2000">
                <a:solidFill>
                  <a:schemeClr val="dk1"/>
                </a:solidFill>
              </a:rPr>
              <a:t>Identify</a:t>
            </a:r>
            <a:r>
              <a:rPr lang="en" sz="2000">
                <a:solidFill>
                  <a:schemeClr val="dk1"/>
                </a:solidFill>
              </a:rPr>
              <a:t> ways that you can connect families to health care and health information.</a:t>
            </a:r>
            <a:endParaRPr sz="20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g1899a73f436_1_1"/>
          <p:cNvSpPr txBox="1"/>
          <p:nvPr>
            <p:ph type="title"/>
          </p:nvPr>
        </p:nvSpPr>
        <p:spPr>
          <a:xfrm>
            <a:off x="167700" y="0"/>
            <a:ext cx="8808600" cy="535200"/>
          </a:xfrm>
          <a:prstGeom prst="rect">
            <a:avLst/>
          </a:prstGeom>
          <a:solidFill>
            <a:schemeClr val="accent5"/>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NACHC Provides </a:t>
            </a:r>
            <a:endParaRPr>
              <a:solidFill>
                <a:schemeClr val="lt1"/>
              </a:solidFill>
            </a:endParaRPr>
          </a:p>
        </p:txBody>
      </p:sp>
      <p:pic>
        <p:nvPicPr>
          <p:cNvPr id="802" name="Google Shape;802;g1899a73f436_1_1"/>
          <p:cNvPicPr preferRelativeResize="0"/>
          <p:nvPr/>
        </p:nvPicPr>
        <p:blipFill rotWithShape="1">
          <a:blip r:embed="rId3">
            <a:alphaModFix/>
          </a:blip>
          <a:srcRect b="0" l="0" r="0" t="15987"/>
          <a:stretch/>
        </p:blipFill>
        <p:spPr>
          <a:xfrm>
            <a:off x="167700" y="725538"/>
            <a:ext cx="4618400" cy="2723126"/>
          </a:xfrm>
          <a:prstGeom prst="rect">
            <a:avLst/>
          </a:prstGeom>
          <a:noFill/>
          <a:ln cap="flat" cmpd="sng" w="19050">
            <a:solidFill>
              <a:schemeClr val="dk2"/>
            </a:solidFill>
            <a:prstDash val="solid"/>
            <a:round/>
            <a:headEnd len="sm" w="sm" type="none"/>
            <a:tailEnd len="sm" w="sm" type="none"/>
          </a:ln>
        </p:spPr>
      </p:pic>
      <p:pic>
        <p:nvPicPr>
          <p:cNvPr id="803" name="Google Shape;803;g1899a73f436_1_1"/>
          <p:cNvPicPr preferRelativeResize="0"/>
          <p:nvPr/>
        </p:nvPicPr>
        <p:blipFill>
          <a:blip r:embed="rId4">
            <a:alphaModFix/>
          </a:blip>
          <a:stretch>
            <a:fillRect/>
          </a:stretch>
        </p:blipFill>
        <p:spPr>
          <a:xfrm>
            <a:off x="4873088" y="3639025"/>
            <a:ext cx="4103225" cy="1025800"/>
          </a:xfrm>
          <a:prstGeom prst="rect">
            <a:avLst/>
          </a:prstGeom>
          <a:noFill/>
          <a:ln>
            <a:noFill/>
          </a:ln>
        </p:spPr>
      </p:pic>
      <p:sp>
        <p:nvSpPr>
          <p:cNvPr id="804" name="Google Shape;804;g1899a73f436_1_1"/>
          <p:cNvSpPr txBox="1"/>
          <p:nvPr/>
        </p:nvSpPr>
        <p:spPr>
          <a:xfrm>
            <a:off x="5040900" y="830650"/>
            <a:ext cx="41031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400">
                <a:latin typeface="Lato"/>
                <a:ea typeface="Lato"/>
                <a:cs typeface="Lato"/>
                <a:sym typeface="Lato"/>
              </a:rPr>
              <a:t>NACHC provides health centers with live trainings as well as on-demand learning and resources</a:t>
            </a:r>
            <a:endParaRPr b="1" i="1" sz="2400">
              <a:latin typeface="Lato"/>
              <a:ea typeface="Lato"/>
              <a:cs typeface="Lato"/>
              <a:sym typeface="Lato"/>
            </a:endParaRPr>
          </a:p>
        </p:txBody>
      </p:sp>
      <p:sp>
        <p:nvSpPr>
          <p:cNvPr id="805" name="Google Shape;805;g1899a73f436_1_1"/>
          <p:cNvSpPr txBox="1"/>
          <p:nvPr/>
        </p:nvSpPr>
        <p:spPr>
          <a:xfrm>
            <a:off x="167650" y="3639025"/>
            <a:ext cx="46185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700">
                <a:latin typeface="Lato"/>
                <a:ea typeface="Lato"/>
                <a:cs typeface="Lato"/>
                <a:sym typeface="Lato"/>
              </a:rPr>
              <a:t>NACHC administers the Health Center Resource Clearinghouse that hosts hundreds of resources from 21 National Training and Technical Assistance Partners</a:t>
            </a:r>
            <a:endParaRPr b="1" i="1" sz="1700">
              <a:latin typeface="Lato"/>
              <a:ea typeface="Lato"/>
              <a:cs typeface="Lato"/>
              <a:sym typeface="Lato"/>
            </a:endParaRPr>
          </a:p>
        </p:txBody>
      </p:sp>
      <p:sp>
        <p:nvSpPr>
          <p:cNvPr id="806" name="Google Shape;806;g1899a73f436_1_1"/>
          <p:cNvSpPr txBox="1"/>
          <p:nvPr/>
        </p:nvSpPr>
        <p:spPr>
          <a:xfrm>
            <a:off x="5481538" y="4582725"/>
            <a:ext cx="2886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u="sng">
                <a:latin typeface="Lato"/>
                <a:ea typeface="Lato"/>
                <a:cs typeface="Lato"/>
                <a:sym typeface="Lato"/>
              </a:rPr>
              <a:t>Healthcenterinfo.org</a:t>
            </a:r>
            <a:endParaRPr b="1" sz="1600" u="sng">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1e9fa2b17b9_0_148"/>
          <p:cNvSpPr txBox="1"/>
          <p:nvPr>
            <p:ph type="title"/>
          </p:nvPr>
        </p:nvSpPr>
        <p:spPr>
          <a:xfrm>
            <a:off x="1318462" y="162319"/>
            <a:ext cx="75732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3300"/>
              <a:buFont typeface="Tahoma"/>
              <a:buNone/>
            </a:pPr>
            <a:r>
              <a:rPr b="1" lang="en">
                <a:solidFill>
                  <a:schemeClr val="lt1"/>
                </a:solidFill>
                <a:latin typeface="Tahoma"/>
                <a:ea typeface="Tahoma"/>
                <a:cs typeface="Tahoma"/>
                <a:sym typeface="Tahoma"/>
              </a:rPr>
              <a:t>National Center for </a:t>
            </a:r>
            <a:endParaRPr b="1">
              <a:solidFill>
                <a:schemeClr val="lt1"/>
              </a:solidFill>
              <a:latin typeface="Tahoma"/>
              <a:ea typeface="Tahoma"/>
              <a:cs typeface="Tahoma"/>
              <a:sym typeface="Tahoma"/>
            </a:endParaRPr>
          </a:p>
          <a:p>
            <a:pPr indent="0" lvl="0" marL="0" rtl="0" algn="ctr">
              <a:lnSpc>
                <a:spcPct val="90000"/>
              </a:lnSpc>
              <a:spcBef>
                <a:spcPts val="0"/>
              </a:spcBef>
              <a:spcAft>
                <a:spcPts val="0"/>
              </a:spcAft>
              <a:buClr>
                <a:schemeClr val="lt1"/>
              </a:buClr>
              <a:buSzPts val="3300"/>
              <a:buFont typeface="Tahoma"/>
              <a:buNone/>
            </a:pPr>
            <a:r>
              <a:rPr b="1" lang="en">
                <a:solidFill>
                  <a:schemeClr val="lt1"/>
                </a:solidFill>
                <a:latin typeface="Tahoma"/>
                <a:ea typeface="Tahoma"/>
                <a:cs typeface="Tahoma"/>
                <a:sym typeface="Tahoma"/>
              </a:rPr>
              <a:t>Farmworker Health </a:t>
            </a:r>
            <a:endParaRPr>
              <a:solidFill>
                <a:schemeClr val="lt1"/>
              </a:solidFill>
            </a:endParaRPr>
          </a:p>
        </p:txBody>
      </p:sp>
      <p:sp>
        <p:nvSpPr>
          <p:cNvPr id="813" name="Google Shape;813;g1e9fa2b17b9_0_148"/>
          <p:cNvSpPr txBox="1"/>
          <p:nvPr/>
        </p:nvSpPr>
        <p:spPr>
          <a:xfrm>
            <a:off x="269150" y="1967009"/>
            <a:ext cx="3915300" cy="21198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200"/>
              <a:buFont typeface="Arial"/>
              <a:buNone/>
            </a:pPr>
            <a:r>
              <a:rPr b="0" i="0" lang="en" sz="2100" u="none" cap="none" strike="noStrike">
                <a:solidFill>
                  <a:schemeClr val="dk1"/>
                </a:solidFill>
                <a:latin typeface="Tahoma"/>
                <a:ea typeface="Tahoma"/>
                <a:cs typeface="Tahoma"/>
                <a:sym typeface="Tahoma"/>
              </a:rPr>
              <a:t>The </a:t>
            </a:r>
            <a:r>
              <a:rPr b="1" i="0" lang="en" sz="2100" u="sng" cap="none" strike="noStrike">
                <a:solidFill>
                  <a:schemeClr val="hlink"/>
                </a:solidFill>
                <a:latin typeface="Tahoma"/>
                <a:ea typeface="Tahoma"/>
                <a:cs typeface="Tahoma"/>
                <a:sym typeface="Tahoma"/>
                <a:hlinkClick r:id="rId3"/>
              </a:rPr>
              <a:t>National Center for Farmworker Health</a:t>
            </a:r>
            <a:r>
              <a:rPr b="0" i="0" lang="en" sz="2100" u="sng" cap="none" strike="noStrike">
                <a:solidFill>
                  <a:schemeClr val="hlink"/>
                </a:solidFill>
                <a:latin typeface="Tahoma"/>
                <a:ea typeface="Tahoma"/>
                <a:cs typeface="Tahoma"/>
                <a:sym typeface="Tahoma"/>
                <a:hlinkClick r:id="rId4"/>
              </a:rPr>
              <a:t> </a:t>
            </a:r>
            <a:r>
              <a:rPr b="0" i="0" lang="en" sz="2100" u="none" cap="none" strike="noStrike">
                <a:solidFill>
                  <a:schemeClr val="dk1"/>
                </a:solidFill>
                <a:latin typeface="Tahoma"/>
                <a:ea typeface="Tahoma"/>
                <a:cs typeface="Tahoma"/>
                <a:sym typeface="Tahoma"/>
              </a:rPr>
              <a:t>is a private, not-for-profit organization located in Buda, Texas, whose mission is </a:t>
            </a:r>
            <a:endParaRPr b="0" i="0" sz="2100" u="none" cap="none" strike="noStrike">
              <a:solidFill>
                <a:schemeClr val="dk1"/>
              </a:solidFill>
              <a:latin typeface="Tahoma"/>
              <a:ea typeface="Tahoma"/>
              <a:cs typeface="Tahoma"/>
              <a:sym typeface="Tahoma"/>
            </a:endParaRPr>
          </a:p>
          <a:p>
            <a:pPr indent="0" lvl="0" marL="0" marR="0" rtl="0" algn="l">
              <a:lnSpc>
                <a:spcPct val="90000"/>
              </a:lnSpc>
              <a:spcBef>
                <a:spcPts val="0"/>
              </a:spcBef>
              <a:spcAft>
                <a:spcPts val="0"/>
              </a:spcAft>
              <a:buClr>
                <a:schemeClr val="dk1"/>
              </a:buClr>
              <a:buSzPts val="1200"/>
              <a:buFont typeface="Arial"/>
              <a:buNone/>
            </a:pPr>
            <a:r>
              <a:rPr b="1" i="0" lang="en" sz="2100" u="none" cap="none" strike="noStrike">
                <a:solidFill>
                  <a:schemeClr val="dk1"/>
                </a:solidFill>
                <a:latin typeface="Tahoma"/>
                <a:ea typeface="Tahoma"/>
                <a:cs typeface="Tahoma"/>
                <a:sym typeface="Tahoma"/>
              </a:rPr>
              <a:t>“To improve the health of farmworker families.”</a:t>
            </a:r>
            <a:endParaRPr b="1" sz="2000">
              <a:solidFill>
                <a:schemeClr val="dk1"/>
              </a:solidFill>
              <a:latin typeface="Tahoma"/>
              <a:ea typeface="Tahoma"/>
              <a:cs typeface="Tahoma"/>
              <a:sym typeface="Tahoma"/>
            </a:endParaRPr>
          </a:p>
        </p:txBody>
      </p:sp>
      <p:pic>
        <p:nvPicPr>
          <p:cNvPr id="814" name="Google Shape;814;g1e9fa2b17b9_0_148">
            <a:hlinkClick r:id="rId5"/>
          </p:cNvPr>
          <p:cNvPicPr preferRelativeResize="0"/>
          <p:nvPr/>
        </p:nvPicPr>
        <p:blipFill rotWithShape="1">
          <a:blip r:embed="rId6">
            <a:alphaModFix/>
          </a:blip>
          <a:srcRect b="0" l="0" r="0" t="0"/>
          <a:stretch/>
        </p:blipFill>
        <p:spPr>
          <a:xfrm>
            <a:off x="4184450" y="1730075"/>
            <a:ext cx="4707200" cy="25936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g1e9fa2b17b9_0_184"/>
          <p:cNvSpPr txBox="1"/>
          <p:nvPr/>
        </p:nvSpPr>
        <p:spPr>
          <a:xfrm>
            <a:off x="3640950" y="3672850"/>
            <a:ext cx="2393700" cy="12618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800"/>
              </a:spcBef>
              <a:spcAft>
                <a:spcPts val="0"/>
              </a:spcAft>
              <a:buNone/>
            </a:pPr>
            <a:r>
              <a:rPr lang="en" sz="2000" u="sng">
                <a:solidFill>
                  <a:schemeClr val="hlink"/>
                </a:solidFill>
                <a:latin typeface="Tahoma"/>
                <a:ea typeface="Tahoma"/>
                <a:cs typeface="Tahoma"/>
                <a:sym typeface="Tahoma"/>
                <a:hlinkClick r:id="rId3"/>
              </a:rPr>
              <a:t>Patient Health Education</a:t>
            </a:r>
            <a:r>
              <a:rPr lang="en" sz="2000">
                <a:solidFill>
                  <a:srgbClr val="44546A"/>
                </a:solidFill>
                <a:latin typeface="Tahoma"/>
                <a:ea typeface="Tahoma"/>
                <a:cs typeface="Tahoma"/>
                <a:sym typeface="Tahoma"/>
              </a:rPr>
              <a:t>, Resource Hubs, &amp; </a:t>
            </a:r>
            <a:r>
              <a:rPr lang="en" sz="2000" u="sng">
                <a:solidFill>
                  <a:schemeClr val="hlink"/>
                </a:solidFill>
                <a:latin typeface="Tahoma"/>
                <a:ea typeface="Tahoma"/>
                <a:cs typeface="Tahoma"/>
                <a:sym typeface="Tahoma"/>
                <a:hlinkClick r:id="rId4"/>
              </a:rPr>
              <a:t>Digital Stories</a:t>
            </a:r>
            <a:endParaRPr sz="2000">
              <a:solidFill>
                <a:srgbClr val="44546A"/>
              </a:solidFill>
              <a:latin typeface="Tahoma"/>
              <a:ea typeface="Tahoma"/>
              <a:cs typeface="Tahoma"/>
              <a:sym typeface="Tahoma"/>
            </a:endParaRPr>
          </a:p>
        </p:txBody>
      </p:sp>
      <p:sp>
        <p:nvSpPr>
          <p:cNvPr id="821" name="Google Shape;821;g1e9fa2b17b9_0_184"/>
          <p:cNvSpPr txBox="1"/>
          <p:nvPr/>
        </p:nvSpPr>
        <p:spPr>
          <a:xfrm>
            <a:off x="602600" y="3808600"/>
            <a:ext cx="2393700" cy="9942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800"/>
              </a:spcBef>
              <a:spcAft>
                <a:spcPts val="0"/>
              </a:spcAft>
              <a:buNone/>
            </a:pPr>
            <a:r>
              <a:rPr lang="en" sz="2000" u="sng">
                <a:solidFill>
                  <a:schemeClr val="hlink"/>
                </a:solidFill>
                <a:latin typeface="Tahoma"/>
                <a:ea typeface="Tahoma"/>
                <a:cs typeface="Tahoma"/>
                <a:sym typeface="Tahoma"/>
                <a:hlinkClick r:id="rId5"/>
              </a:rPr>
              <a:t>Population Specific Data</a:t>
            </a:r>
            <a:r>
              <a:rPr lang="en" sz="2000">
                <a:solidFill>
                  <a:srgbClr val="44546A"/>
                </a:solidFill>
                <a:latin typeface="Tahoma"/>
                <a:ea typeface="Tahoma"/>
                <a:cs typeface="Tahoma"/>
                <a:sym typeface="Tahoma"/>
              </a:rPr>
              <a:t>, </a:t>
            </a:r>
            <a:r>
              <a:rPr lang="en" sz="2000" u="sng">
                <a:solidFill>
                  <a:schemeClr val="hlink"/>
                </a:solidFill>
                <a:latin typeface="Tahoma"/>
                <a:ea typeface="Tahoma"/>
                <a:cs typeface="Tahoma"/>
                <a:sym typeface="Tahoma"/>
                <a:hlinkClick r:id="rId6"/>
              </a:rPr>
              <a:t>Research</a:t>
            </a:r>
            <a:r>
              <a:rPr lang="en" sz="2000">
                <a:solidFill>
                  <a:srgbClr val="44546A"/>
                </a:solidFill>
                <a:latin typeface="Tahoma"/>
                <a:ea typeface="Tahoma"/>
                <a:cs typeface="Tahoma"/>
                <a:sym typeface="Tahoma"/>
              </a:rPr>
              <a:t>, &amp; </a:t>
            </a:r>
            <a:r>
              <a:rPr lang="en" sz="2000" u="sng">
                <a:solidFill>
                  <a:schemeClr val="hlink"/>
                </a:solidFill>
                <a:latin typeface="Tahoma"/>
                <a:ea typeface="Tahoma"/>
                <a:cs typeface="Tahoma"/>
                <a:sym typeface="Tahoma"/>
                <a:hlinkClick r:id="rId7"/>
              </a:rPr>
              <a:t>Factsheets</a:t>
            </a:r>
            <a:endParaRPr sz="2000">
              <a:solidFill>
                <a:srgbClr val="44546A"/>
              </a:solidFill>
              <a:latin typeface="Tahoma"/>
              <a:ea typeface="Tahoma"/>
              <a:cs typeface="Tahoma"/>
              <a:sym typeface="Tahoma"/>
            </a:endParaRPr>
          </a:p>
        </p:txBody>
      </p:sp>
      <p:sp>
        <p:nvSpPr>
          <p:cNvPr id="822" name="Google Shape;822;g1e9fa2b17b9_0_184"/>
          <p:cNvSpPr txBox="1"/>
          <p:nvPr/>
        </p:nvSpPr>
        <p:spPr>
          <a:xfrm>
            <a:off x="6402250" y="3808600"/>
            <a:ext cx="2204400" cy="1125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800"/>
              </a:spcBef>
              <a:spcAft>
                <a:spcPts val="0"/>
              </a:spcAft>
              <a:buNone/>
            </a:pPr>
            <a:r>
              <a:rPr lang="en" sz="2000" u="sng">
                <a:solidFill>
                  <a:schemeClr val="hlink"/>
                </a:solidFill>
                <a:latin typeface="Tahoma"/>
                <a:ea typeface="Tahoma"/>
                <a:cs typeface="Tahoma"/>
                <a:sym typeface="Tahoma"/>
                <a:hlinkClick r:id="rId8"/>
              </a:rPr>
              <a:t>COVID-19 Resources </a:t>
            </a:r>
            <a:r>
              <a:rPr lang="en" sz="2000">
                <a:solidFill>
                  <a:srgbClr val="44546A"/>
                </a:solidFill>
                <a:latin typeface="Tahoma"/>
                <a:ea typeface="Tahoma"/>
                <a:cs typeface="Tahoma"/>
                <a:sym typeface="Tahoma"/>
              </a:rPr>
              <a:t>&amp; </a:t>
            </a:r>
            <a:r>
              <a:rPr lang="en" sz="2000" u="sng">
                <a:solidFill>
                  <a:schemeClr val="hlink"/>
                </a:solidFill>
                <a:latin typeface="Tahoma"/>
                <a:ea typeface="Tahoma"/>
                <a:cs typeface="Tahoma"/>
                <a:sym typeface="Tahoma"/>
                <a:hlinkClick r:id="rId9"/>
              </a:rPr>
              <a:t>Call for Health</a:t>
            </a:r>
            <a:endParaRPr sz="2000">
              <a:solidFill>
                <a:srgbClr val="44546A"/>
              </a:solidFill>
              <a:latin typeface="Tahoma"/>
              <a:ea typeface="Tahoma"/>
              <a:cs typeface="Tahoma"/>
              <a:sym typeface="Tahoma"/>
            </a:endParaRPr>
          </a:p>
        </p:txBody>
      </p:sp>
      <p:sp>
        <p:nvSpPr>
          <p:cNvPr id="823" name="Google Shape;823;g1e9fa2b17b9_0_184"/>
          <p:cNvSpPr txBox="1"/>
          <p:nvPr>
            <p:ph type="title"/>
          </p:nvPr>
        </p:nvSpPr>
        <p:spPr>
          <a:xfrm>
            <a:off x="1445710" y="176269"/>
            <a:ext cx="65493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3300"/>
              <a:buFont typeface="Tahoma"/>
              <a:buNone/>
            </a:pPr>
            <a:r>
              <a:rPr b="1" lang="en">
                <a:solidFill>
                  <a:schemeClr val="lt1"/>
                </a:solidFill>
                <a:latin typeface="Tahoma"/>
                <a:ea typeface="Tahoma"/>
                <a:cs typeface="Tahoma"/>
                <a:sym typeface="Tahoma"/>
              </a:rPr>
              <a:t>National Center for </a:t>
            </a:r>
            <a:br>
              <a:rPr b="1" lang="en">
                <a:solidFill>
                  <a:schemeClr val="lt1"/>
                </a:solidFill>
                <a:latin typeface="Tahoma"/>
                <a:ea typeface="Tahoma"/>
                <a:cs typeface="Tahoma"/>
                <a:sym typeface="Tahoma"/>
              </a:rPr>
            </a:br>
            <a:r>
              <a:rPr b="1" lang="en">
                <a:solidFill>
                  <a:schemeClr val="lt1"/>
                </a:solidFill>
                <a:latin typeface="Tahoma"/>
                <a:ea typeface="Tahoma"/>
                <a:cs typeface="Tahoma"/>
                <a:sym typeface="Tahoma"/>
              </a:rPr>
              <a:t>Farmworker Health</a:t>
            </a:r>
            <a:endParaRPr>
              <a:solidFill>
                <a:schemeClr val="lt1"/>
              </a:solidFill>
              <a:latin typeface="Tahoma"/>
              <a:ea typeface="Tahoma"/>
              <a:cs typeface="Tahoma"/>
              <a:sym typeface="Tahoma"/>
            </a:endParaRPr>
          </a:p>
        </p:txBody>
      </p:sp>
      <p:pic>
        <p:nvPicPr>
          <p:cNvPr id="824" name="Google Shape;824;g1e9fa2b17b9_0_184"/>
          <p:cNvPicPr preferRelativeResize="0"/>
          <p:nvPr/>
        </p:nvPicPr>
        <p:blipFill rotWithShape="1">
          <a:blip r:embed="rId10">
            <a:alphaModFix/>
          </a:blip>
          <a:srcRect b="12510" l="55122" r="5863" t="0"/>
          <a:stretch/>
        </p:blipFill>
        <p:spPr>
          <a:xfrm>
            <a:off x="6671800" y="1575650"/>
            <a:ext cx="1790675" cy="1943600"/>
          </a:xfrm>
          <a:prstGeom prst="rect">
            <a:avLst/>
          </a:prstGeom>
          <a:noFill/>
          <a:ln>
            <a:noFill/>
          </a:ln>
        </p:spPr>
      </p:pic>
      <p:pic>
        <p:nvPicPr>
          <p:cNvPr id="825" name="Google Shape;825;g1e9fa2b17b9_0_184"/>
          <p:cNvPicPr preferRelativeResize="0"/>
          <p:nvPr/>
        </p:nvPicPr>
        <p:blipFill rotWithShape="1">
          <a:blip r:embed="rId11">
            <a:alphaModFix/>
          </a:blip>
          <a:srcRect b="0" l="0" r="0" t="0"/>
          <a:stretch/>
        </p:blipFill>
        <p:spPr>
          <a:xfrm>
            <a:off x="3640955" y="1554053"/>
            <a:ext cx="1231877" cy="1591200"/>
          </a:xfrm>
          <a:prstGeom prst="rect">
            <a:avLst/>
          </a:prstGeom>
          <a:noFill/>
          <a:ln>
            <a:noFill/>
          </a:ln>
        </p:spPr>
      </p:pic>
      <p:pic>
        <p:nvPicPr>
          <p:cNvPr id="826" name="Google Shape;826;g1e9fa2b17b9_0_184"/>
          <p:cNvPicPr preferRelativeResize="0"/>
          <p:nvPr/>
        </p:nvPicPr>
        <p:blipFill>
          <a:blip r:embed="rId12">
            <a:alphaModFix/>
          </a:blip>
          <a:stretch>
            <a:fillRect/>
          </a:stretch>
        </p:blipFill>
        <p:spPr>
          <a:xfrm>
            <a:off x="381225" y="1599950"/>
            <a:ext cx="2508309" cy="1943600"/>
          </a:xfrm>
          <a:prstGeom prst="rect">
            <a:avLst/>
          </a:prstGeom>
          <a:noFill/>
          <a:ln>
            <a:noFill/>
          </a:ln>
        </p:spPr>
      </p:pic>
      <p:pic>
        <p:nvPicPr>
          <p:cNvPr id="827" name="Google Shape;827;g1e9fa2b17b9_0_184"/>
          <p:cNvPicPr preferRelativeResize="0"/>
          <p:nvPr/>
        </p:nvPicPr>
        <p:blipFill>
          <a:blip r:embed="rId13">
            <a:alphaModFix/>
          </a:blip>
          <a:stretch>
            <a:fillRect/>
          </a:stretch>
        </p:blipFill>
        <p:spPr>
          <a:xfrm>
            <a:off x="4572002" y="1925728"/>
            <a:ext cx="1231875" cy="15958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g1edb45367a7_0_0"/>
          <p:cNvSpPr txBox="1"/>
          <p:nvPr/>
        </p:nvSpPr>
        <p:spPr>
          <a:xfrm>
            <a:off x="6184225" y="3843350"/>
            <a:ext cx="2680200" cy="9942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800"/>
              </a:spcBef>
              <a:spcAft>
                <a:spcPts val="0"/>
              </a:spcAft>
              <a:buNone/>
            </a:pPr>
            <a:r>
              <a:rPr lang="en" sz="2000" u="sng">
                <a:solidFill>
                  <a:schemeClr val="hlink"/>
                </a:solidFill>
                <a:latin typeface="Tahoma"/>
                <a:ea typeface="Tahoma"/>
                <a:cs typeface="Tahoma"/>
                <a:sym typeface="Tahoma"/>
                <a:hlinkClick r:id="rId3"/>
              </a:rPr>
              <a:t>Governance Training, Tools</a:t>
            </a:r>
            <a:r>
              <a:rPr lang="en" sz="2000">
                <a:solidFill>
                  <a:srgbClr val="44546A"/>
                </a:solidFill>
                <a:latin typeface="Tahoma"/>
                <a:ea typeface="Tahoma"/>
                <a:cs typeface="Tahoma"/>
                <a:sym typeface="Tahoma"/>
              </a:rPr>
              <a:t>, &amp; </a:t>
            </a:r>
            <a:r>
              <a:rPr lang="en" sz="2000" u="sng">
                <a:solidFill>
                  <a:schemeClr val="hlink"/>
                </a:solidFill>
                <a:latin typeface="Tahoma"/>
                <a:ea typeface="Tahoma"/>
                <a:cs typeface="Tahoma"/>
                <a:sym typeface="Tahoma"/>
                <a:hlinkClick r:id="rId4"/>
              </a:rPr>
              <a:t>Strategic Planning</a:t>
            </a:r>
            <a:endParaRPr sz="2000">
              <a:solidFill>
                <a:srgbClr val="44546A"/>
              </a:solidFill>
              <a:latin typeface="Tahoma"/>
              <a:ea typeface="Tahoma"/>
              <a:cs typeface="Tahoma"/>
              <a:sym typeface="Tahoma"/>
            </a:endParaRPr>
          </a:p>
        </p:txBody>
      </p:sp>
      <p:sp>
        <p:nvSpPr>
          <p:cNvPr id="834" name="Google Shape;834;g1edb45367a7_0_0"/>
          <p:cNvSpPr txBox="1"/>
          <p:nvPr/>
        </p:nvSpPr>
        <p:spPr>
          <a:xfrm>
            <a:off x="157400" y="3774600"/>
            <a:ext cx="2874900" cy="9942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800"/>
              </a:spcBef>
              <a:spcAft>
                <a:spcPts val="0"/>
              </a:spcAft>
              <a:buNone/>
            </a:pPr>
            <a:r>
              <a:rPr lang="en" sz="2000" u="sng">
                <a:solidFill>
                  <a:schemeClr val="hlink"/>
                </a:solidFill>
                <a:latin typeface="Tahoma"/>
                <a:ea typeface="Tahoma"/>
                <a:cs typeface="Tahoma"/>
                <a:sym typeface="Tahoma"/>
                <a:hlinkClick r:id="rId5"/>
              </a:rPr>
              <a:t>Workforce</a:t>
            </a:r>
            <a:r>
              <a:rPr lang="en" sz="2000" u="sng">
                <a:solidFill>
                  <a:schemeClr val="hlink"/>
                </a:solidFill>
                <a:latin typeface="Tahoma"/>
                <a:ea typeface="Tahoma"/>
                <a:cs typeface="Tahoma"/>
                <a:sym typeface="Tahoma"/>
                <a:hlinkClick r:id="rId6"/>
              </a:rPr>
              <a:t> Development</a:t>
            </a:r>
            <a:r>
              <a:rPr lang="en" sz="2000">
                <a:solidFill>
                  <a:srgbClr val="44546A"/>
                </a:solidFill>
                <a:latin typeface="Tahoma"/>
                <a:ea typeface="Tahoma"/>
                <a:cs typeface="Tahoma"/>
                <a:sym typeface="Tahoma"/>
              </a:rPr>
              <a:t> &amp; </a:t>
            </a:r>
            <a:r>
              <a:rPr lang="en" sz="2000" u="sng">
                <a:solidFill>
                  <a:schemeClr val="hlink"/>
                </a:solidFill>
                <a:latin typeface="Tahoma"/>
                <a:ea typeface="Tahoma"/>
                <a:cs typeface="Tahoma"/>
                <a:sym typeface="Tahoma"/>
                <a:hlinkClick r:id="rId7"/>
              </a:rPr>
              <a:t>Learning Collaboratives</a:t>
            </a:r>
            <a:endParaRPr sz="2000">
              <a:solidFill>
                <a:srgbClr val="44546A"/>
              </a:solidFill>
              <a:latin typeface="Tahoma"/>
              <a:ea typeface="Tahoma"/>
              <a:cs typeface="Tahoma"/>
              <a:sym typeface="Tahoma"/>
            </a:endParaRPr>
          </a:p>
        </p:txBody>
      </p:sp>
      <p:pic>
        <p:nvPicPr>
          <p:cNvPr id="835" name="Google Shape;835;g1edb45367a7_0_0"/>
          <p:cNvPicPr preferRelativeResize="0"/>
          <p:nvPr/>
        </p:nvPicPr>
        <p:blipFill rotWithShape="1">
          <a:blip r:embed="rId8">
            <a:alphaModFix/>
          </a:blip>
          <a:srcRect b="7598" l="0" r="0" t="11047"/>
          <a:stretch/>
        </p:blipFill>
        <p:spPr>
          <a:xfrm>
            <a:off x="3176294" y="1695238"/>
            <a:ext cx="2874956" cy="1960838"/>
          </a:xfrm>
          <a:prstGeom prst="rect">
            <a:avLst/>
          </a:prstGeom>
          <a:noFill/>
          <a:ln>
            <a:noFill/>
          </a:ln>
        </p:spPr>
      </p:pic>
      <p:sp>
        <p:nvSpPr>
          <p:cNvPr id="836" name="Google Shape;836;g1edb45367a7_0_0"/>
          <p:cNvSpPr txBox="1"/>
          <p:nvPr>
            <p:ph type="title"/>
          </p:nvPr>
        </p:nvSpPr>
        <p:spPr>
          <a:xfrm>
            <a:off x="1445710" y="176269"/>
            <a:ext cx="65493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3300"/>
              <a:buFont typeface="Tahoma"/>
              <a:buNone/>
            </a:pPr>
            <a:r>
              <a:rPr b="1" lang="en">
                <a:solidFill>
                  <a:schemeClr val="lt1"/>
                </a:solidFill>
                <a:latin typeface="Tahoma"/>
                <a:ea typeface="Tahoma"/>
                <a:cs typeface="Tahoma"/>
                <a:sym typeface="Tahoma"/>
              </a:rPr>
              <a:t>National Center for </a:t>
            </a:r>
            <a:br>
              <a:rPr b="1" lang="en">
                <a:solidFill>
                  <a:schemeClr val="lt1"/>
                </a:solidFill>
                <a:latin typeface="Tahoma"/>
                <a:ea typeface="Tahoma"/>
                <a:cs typeface="Tahoma"/>
                <a:sym typeface="Tahoma"/>
              </a:rPr>
            </a:br>
            <a:r>
              <a:rPr b="1" lang="en">
                <a:solidFill>
                  <a:schemeClr val="lt1"/>
                </a:solidFill>
                <a:latin typeface="Tahoma"/>
                <a:ea typeface="Tahoma"/>
                <a:cs typeface="Tahoma"/>
                <a:sym typeface="Tahoma"/>
              </a:rPr>
              <a:t>Farmworker Health</a:t>
            </a:r>
            <a:endParaRPr>
              <a:solidFill>
                <a:schemeClr val="lt1"/>
              </a:solidFill>
              <a:latin typeface="Tahoma"/>
              <a:ea typeface="Tahoma"/>
              <a:cs typeface="Tahoma"/>
              <a:sym typeface="Tahoma"/>
            </a:endParaRPr>
          </a:p>
        </p:txBody>
      </p:sp>
      <p:sp>
        <p:nvSpPr>
          <p:cNvPr id="837" name="Google Shape;837;g1edb45367a7_0_0"/>
          <p:cNvSpPr txBox="1"/>
          <p:nvPr/>
        </p:nvSpPr>
        <p:spPr>
          <a:xfrm>
            <a:off x="3268200" y="3973025"/>
            <a:ext cx="2680200" cy="7248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800"/>
              </a:spcBef>
              <a:spcAft>
                <a:spcPts val="0"/>
              </a:spcAft>
              <a:buNone/>
            </a:pPr>
            <a:r>
              <a:rPr lang="en" sz="2000" u="sng">
                <a:solidFill>
                  <a:schemeClr val="hlink"/>
                </a:solidFill>
                <a:latin typeface="Tahoma"/>
                <a:ea typeface="Tahoma"/>
                <a:cs typeface="Tahoma"/>
                <a:sym typeface="Tahoma"/>
                <a:hlinkClick r:id="rId9"/>
              </a:rPr>
              <a:t>MWSF </a:t>
            </a:r>
            <a:r>
              <a:rPr lang="en" sz="2000">
                <a:latin typeface="Tahoma"/>
                <a:ea typeface="Tahoma"/>
                <a:cs typeface="Tahoma"/>
                <a:sym typeface="Tahoma"/>
              </a:rPr>
              <a:t>&amp; </a:t>
            </a:r>
            <a:r>
              <a:rPr lang="en" sz="2000" u="sng">
                <a:solidFill>
                  <a:schemeClr val="hlink"/>
                </a:solidFill>
                <a:latin typeface="Tahoma"/>
                <a:ea typeface="Tahoma"/>
                <a:cs typeface="Tahoma"/>
                <a:sym typeface="Tahoma"/>
                <a:hlinkClick r:id="rId10"/>
              </a:rPr>
              <a:t>Regional Stream Forums</a:t>
            </a:r>
            <a:endParaRPr sz="2000">
              <a:solidFill>
                <a:srgbClr val="44546A"/>
              </a:solidFill>
              <a:latin typeface="Tahoma"/>
              <a:ea typeface="Tahoma"/>
              <a:cs typeface="Tahoma"/>
              <a:sym typeface="Tahoma"/>
            </a:endParaRPr>
          </a:p>
        </p:txBody>
      </p:sp>
      <p:pic>
        <p:nvPicPr>
          <p:cNvPr id="838" name="Google Shape;838;g1edb45367a7_0_0"/>
          <p:cNvPicPr preferRelativeResize="0"/>
          <p:nvPr/>
        </p:nvPicPr>
        <p:blipFill>
          <a:blip r:embed="rId11">
            <a:alphaModFix/>
          </a:blip>
          <a:stretch>
            <a:fillRect/>
          </a:stretch>
        </p:blipFill>
        <p:spPr>
          <a:xfrm>
            <a:off x="302350" y="1422081"/>
            <a:ext cx="2628712" cy="2299331"/>
          </a:xfrm>
          <a:prstGeom prst="rect">
            <a:avLst/>
          </a:prstGeom>
          <a:noFill/>
          <a:ln>
            <a:noFill/>
          </a:ln>
        </p:spPr>
      </p:pic>
      <p:pic>
        <p:nvPicPr>
          <p:cNvPr id="839" name="Google Shape;839;g1edb45367a7_0_0"/>
          <p:cNvPicPr preferRelativeResize="0"/>
          <p:nvPr/>
        </p:nvPicPr>
        <p:blipFill>
          <a:blip r:embed="rId12">
            <a:alphaModFix/>
          </a:blip>
          <a:stretch>
            <a:fillRect/>
          </a:stretch>
        </p:blipFill>
        <p:spPr>
          <a:xfrm>
            <a:off x="6183637" y="1535031"/>
            <a:ext cx="2681375" cy="22812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g1e9fa2b17b9_0_312"/>
          <p:cNvSpPr txBox="1"/>
          <p:nvPr>
            <p:ph type="title"/>
          </p:nvPr>
        </p:nvSpPr>
        <p:spPr>
          <a:xfrm>
            <a:off x="1318462" y="162319"/>
            <a:ext cx="75732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3300"/>
              <a:buFont typeface="Tahoma"/>
              <a:buNone/>
            </a:pPr>
            <a:r>
              <a:rPr b="1" lang="en">
                <a:solidFill>
                  <a:schemeClr val="lt1"/>
                </a:solidFill>
                <a:latin typeface="Tahoma"/>
                <a:ea typeface="Tahoma"/>
                <a:cs typeface="Tahoma"/>
                <a:sym typeface="Tahoma"/>
              </a:rPr>
              <a:t>National Center for </a:t>
            </a:r>
            <a:endParaRPr b="1">
              <a:solidFill>
                <a:schemeClr val="lt1"/>
              </a:solidFill>
              <a:latin typeface="Tahoma"/>
              <a:ea typeface="Tahoma"/>
              <a:cs typeface="Tahoma"/>
              <a:sym typeface="Tahoma"/>
            </a:endParaRPr>
          </a:p>
          <a:p>
            <a:pPr indent="0" lvl="0" marL="0" rtl="0" algn="ctr">
              <a:lnSpc>
                <a:spcPct val="90000"/>
              </a:lnSpc>
              <a:spcBef>
                <a:spcPts val="0"/>
              </a:spcBef>
              <a:spcAft>
                <a:spcPts val="0"/>
              </a:spcAft>
              <a:buClr>
                <a:schemeClr val="lt1"/>
              </a:buClr>
              <a:buSzPts val="3300"/>
              <a:buFont typeface="Tahoma"/>
              <a:buNone/>
            </a:pPr>
            <a:r>
              <a:rPr b="1" lang="en">
                <a:solidFill>
                  <a:schemeClr val="lt1"/>
                </a:solidFill>
                <a:latin typeface="Tahoma"/>
                <a:ea typeface="Tahoma"/>
                <a:cs typeface="Tahoma"/>
                <a:sym typeface="Tahoma"/>
              </a:rPr>
              <a:t>Farmworker Health </a:t>
            </a:r>
            <a:endParaRPr>
              <a:solidFill>
                <a:schemeClr val="lt1"/>
              </a:solidFill>
            </a:endParaRPr>
          </a:p>
        </p:txBody>
      </p:sp>
      <p:grpSp>
        <p:nvGrpSpPr>
          <p:cNvPr id="846" name="Google Shape;846;g1e9fa2b17b9_0_312"/>
          <p:cNvGrpSpPr/>
          <p:nvPr/>
        </p:nvGrpSpPr>
        <p:grpSpPr>
          <a:xfrm>
            <a:off x="4337459" y="4143322"/>
            <a:ext cx="4056547" cy="438504"/>
            <a:chOff x="865179" y="5963638"/>
            <a:chExt cx="5408730" cy="584672"/>
          </a:xfrm>
        </p:grpSpPr>
        <p:pic>
          <p:nvPicPr>
            <p:cNvPr id="847" name="Google Shape;847;g1e9fa2b17b9_0_312"/>
            <p:cNvPicPr preferRelativeResize="0"/>
            <p:nvPr/>
          </p:nvPicPr>
          <p:blipFill rotWithShape="1">
            <a:blip r:embed="rId3">
              <a:alphaModFix/>
            </a:blip>
            <a:srcRect b="0" l="0" r="0" t="0"/>
            <a:stretch/>
          </p:blipFill>
          <p:spPr>
            <a:xfrm>
              <a:off x="865179" y="5963638"/>
              <a:ext cx="508298" cy="516496"/>
            </a:xfrm>
            <a:prstGeom prst="rect">
              <a:avLst/>
            </a:prstGeom>
            <a:noFill/>
            <a:ln>
              <a:noFill/>
            </a:ln>
          </p:spPr>
        </p:pic>
        <p:pic>
          <p:nvPicPr>
            <p:cNvPr id="848" name="Google Shape;848;g1e9fa2b17b9_0_312"/>
            <p:cNvPicPr preferRelativeResize="0"/>
            <p:nvPr/>
          </p:nvPicPr>
          <p:blipFill rotWithShape="1">
            <a:blip r:embed="rId4">
              <a:alphaModFix/>
            </a:blip>
            <a:srcRect b="0" l="0" r="0" t="0"/>
            <a:stretch/>
          </p:blipFill>
          <p:spPr>
            <a:xfrm>
              <a:off x="1976597" y="5975810"/>
              <a:ext cx="534754" cy="543379"/>
            </a:xfrm>
            <a:prstGeom prst="rect">
              <a:avLst/>
            </a:prstGeom>
            <a:noFill/>
            <a:ln>
              <a:noFill/>
            </a:ln>
          </p:spPr>
        </p:pic>
        <p:pic>
          <p:nvPicPr>
            <p:cNvPr id="849" name="Google Shape;849;g1e9fa2b17b9_0_312"/>
            <p:cNvPicPr preferRelativeResize="0"/>
            <p:nvPr/>
          </p:nvPicPr>
          <p:blipFill rotWithShape="1">
            <a:blip r:embed="rId5">
              <a:alphaModFix/>
            </a:blip>
            <a:srcRect b="0" l="0" r="0" t="0"/>
            <a:stretch/>
          </p:blipFill>
          <p:spPr>
            <a:xfrm>
              <a:off x="4116316" y="5994359"/>
              <a:ext cx="1152525" cy="485775"/>
            </a:xfrm>
            <a:prstGeom prst="rect">
              <a:avLst/>
            </a:prstGeom>
            <a:noFill/>
            <a:ln>
              <a:noFill/>
            </a:ln>
          </p:spPr>
        </p:pic>
        <p:pic>
          <p:nvPicPr>
            <p:cNvPr id="850" name="Google Shape;850;g1e9fa2b17b9_0_312"/>
            <p:cNvPicPr preferRelativeResize="0"/>
            <p:nvPr/>
          </p:nvPicPr>
          <p:blipFill rotWithShape="1">
            <a:blip r:embed="rId6">
              <a:alphaModFix/>
            </a:blip>
            <a:srcRect b="0" l="0" r="0" t="0"/>
            <a:stretch/>
          </p:blipFill>
          <p:spPr>
            <a:xfrm>
              <a:off x="5701409" y="5975810"/>
              <a:ext cx="572500" cy="572500"/>
            </a:xfrm>
            <a:prstGeom prst="rect">
              <a:avLst/>
            </a:prstGeom>
            <a:noFill/>
            <a:ln>
              <a:noFill/>
            </a:ln>
          </p:spPr>
        </p:pic>
        <p:pic>
          <p:nvPicPr>
            <p:cNvPr descr="Icon&#10;&#10;Description automatically generated" id="851" name="Google Shape;851;g1e9fa2b17b9_0_312"/>
            <p:cNvPicPr preferRelativeResize="0"/>
            <p:nvPr/>
          </p:nvPicPr>
          <p:blipFill rotWithShape="1">
            <a:blip r:embed="rId7">
              <a:alphaModFix/>
            </a:blip>
            <a:srcRect b="0" l="0" r="0" t="0"/>
            <a:stretch/>
          </p:blipFill>
          <p:spPr>
            <a:xfrm>
              <a:off x="3135177" y="5993187"/>
              <a:ext cx="548571" cy="543984"/>
            </a:xfrm>
            <a:prstGeom prst="rect">
              <a:avLst/>
            </a:prstGeom>
            <a:noFill/>
            <a:ln>
              <a:noFill/>
            </a:ln>
          </p:spPr>
        </p:pic>
      </p:grpSp>
      <p:sp>
        <p:nvSpPr>
          <p:cNvPr id="852" name="Google Shape;852;g1e9fa2b17b9_0_312"/>
          <p:cNvSpPr txBox="1"/>
          <p:nvPr/>
        </p:nvSpPr>
        <p:spPr>
          <a:xfrm>
            <a:off x="135625" y="3832425"/>
            <a:ext cx="3674400" cy="749400"/>
          </a:xfrm>
          <a:prstGeom prst="rect">
            <a:avLst/>
          </a:prstGeom>
          <a:noFill/>
          <a:ln>
            <a:noFill/>
          </a:ln>
        </p:spPr>
        <p:txBody>
          <a:bodyPr anchorCtr="0" anchor="t" bIns="34275" lIns="68575" spcFirstLastPara="1" rIns="68575" wrap="square" tIns="34275">
            <a:normAutofit lnSpcReduction="20000"/>
          </a:bodyPr>
          <a:lstStyle/>
          <a:p>
            <a:pPr indent="0" lvl="0" marL="0" marR="0" rtl="0" algn="ctr">
              <a:lnSpc>
                <a:spcPct val="100000"/>
              </a:lnSpc>
              <a:spcBef>
                <a:spcPts val="0"/>
              </a:spcBef>
              <a:spcAft>
                <a:spcPts val="0"/>
              </a:spcAft>
              <a:buClr>
                <a:srgbClr val="0872BA"/>
              </a:buClr>
              <a:buSzPts val="1100"/>
              <a:buFont typeface="Arial"/>
              <a:buNone/>
            </a:pPr>
            <a:r>
              <a:rPr b="1" i="0" lang="en" sz="1100" u="none" cap="none" strike="noStrike">
                <a:solidFill>
                  <a:schemeClr val="dk1"/>
                </a:solidFill>
                <a:latin typeface="Tahoma"/>
                <a:ea typeface="Tahoma"/>
                <a:cs typeface="Tahoma"/>
                <a:sym typeface="Tahoma"/>
              </a:rPr>
              <a:t>Facebook and Twitter:</a:t>
            </a:r>
            <a:r>
              <a:rPr i="0" lang="en" sz="1100" u="none" cap="none" strike="noStrike">
                <a:solidFill>
                  <a:schemeClr val="dk1"/>
                </a:solidFill>
                <a:latin typeface="Tahoma"/>
                <a:ea typeface="Tahoma"/>
                <a:cs typeface="Tahoma"/>
                <a:sym typeface="Tahoma"/>
              </a:rPr>
              <a:t> @NCFHTX</a:t>
            </a:r>
            <a:endParaRPr i="0" sz="1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872BA"/>
              </a:buClr>
              <a:buSzPts val="1100"/>
              <a:buFont typeface="Arial"/>
              <a:buNone/>
            </a:pPr>
            <a:r>
              <a:rPr b="1" i="0" lang="en" sz="1100" u="none" cap="none" strike="noStrike">
                <a:solidFill>
                  <a:schemeClr val="dk1"/>
                </a:solidFill>
                <a:latin typeface="Tahoma"/>
                <a:ea typeface="Tahoma"/>
                <a:cs typeface="Tahoma"/>
                <a:sym typeface="Tahoma"/>
              </a:rPr>
              <a:t>Instagram:</a:t>
            </a:r>
            <a:r>
              <a:rPr i="0" lang="en" sz="1100" u="none" cap="none" strike="noStrike">
                <a:solidFill>
                  <a:schemeClr val="dk1"/>
                </a:solidFill>
                <a:latin typeface="Tahoma"/>
                <a:ea typeface="Tahoma"/>
                <a:cs typeface="Tahoma"/>
                <a:sym typeface="Tahoma"/>
              </a:rPr>
              <a:t> @Farmworkerhealth</a:t>
            </a:r>
            <a:endParaRPr i="0" sz="1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872BA"/>
              </a:buClr>
              <a:buSzPts val="1100"/>
              <a:buFont typeface="Arial"/>
              <a:buNone/>
            </a:pPr>
            <a:r>
              <a:rPr b="1" i="0" lang="en" sz="1100" u="none" cap="none" strike="noStrike">
                <a:solidFill>
                  <a:schemeClr val="dk1"/>
                </a:solidFill>
                <a:latin typeface="Tahoma"/>
                <a:ea typeface="Tahoma"/>
                <a:cs typeface="Tahoma"/>
                <a:sym typeface="Tahoma"/>
              </a:rPr>
              <a:t>YouTube:</a:t>
            </a:r>
            <a:r>
              <a:rPr i="0" lang="en" sz="1100" u="none" cap="none" strike="noStrike">
                <a:solidFill>
                  <a:schemeClr val="dk1"/>
                </a:solidFill>
                <a:latin typeface="Tahoma"/>
                <a:ea typeface="Tahoma"/>
                <a:cs typeface="Tahoma"/>
                <a:sym typeface="Tahoma"/>
              </a:rPr>
              <a:t> National Center for Farmworker Health</a:t>
            </a:r>
            <a:endParaRPr i="0" sz="1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872BA"/>
              </a:buClr>
              <a:buSzPts val="1100"/>
              <a:buFont typeface="Arial"/>
              <a:buNone/>
            </a:pPr>
            <a:r>
              <a:rPr b="1" i="0" lang="en" sz="1100" u="none" cap="none" strike="noStrike">
                <a:solidFill>
                  <a:schemeClr val="dk1"/>
                </a:solidFill>
                <a:latin typeface="Tahoma"/>
                <a:ea typeface="Tahoma"/>
                <a:cs typeface="Tahoma"/>
                <a:sym typeface="Tahoma"/>
              </a:rPr>
              <a:t>Linkedin: </a:t>
            </a:r>
            <a:r>
              <a:rPr i="0" lang="en" sz="1100" u="none" cap="none" strike="noStrike">
                <a:solidFill>
                  <a:schemeClr val="dk1"/>
                </a:solidFill>
                <a:latin typeface="Tahoma"/>
                <a:ea typeface="Tahoma"/>
                <a:cs typeface="Tahoma"/>
                <a:sym typeface="Tahoma"/>
              </a:rPr>
              <a:t>company/national-center-for-farmworker-health-ncfh-/</a:t>
            </a:r>
            <a:endParaRPr i="0" sz="1100" u="none" cap="none" strike="noStrike">
              <a:solidFill>
                <a:schemeClr val="dk1"/>
              </a:solidFill>
              <a:latin typeface="Tahoma"/>
              <a:ea typeface="Tahoma"/>
              <a:cs typeface="Tahoma"/>
              <a:sym typeface="Tahoma"/>
            </a:endParaRPr>
          </a:p>
        </p:txBody>
      </p:sp>
      <p:pic>
        <p:nvPicPr>
          <p:cNvPr id="853" name="Google Shape;853;g1e9fa2b17b9_0_312"/>
          <p:cNvPicPr preferRelativeResize="0"/>
          <p:nvPr/>
        </p:nvPicPr>
        <p:blipFill>
          <a:blip r:embed="rId8">
            <a:alphaModFix/>
          </a:blip>
          <a:stretch>
            <a:fillRect/>
          </a:stretch>
        </p:blipFill>
        <p:spPr>
          <a:xfrm>
            <a:off x="4634301" y="1476374"/>
            <a:ext cx="3462858" cy="1095550"/>
          </a:xfrm>
          <a:prstGeom prst="rect">
            <a:avLst/>
          </a:prstGeom>
          <a:noFill/>
          <a:ln>
            <a:noFill/>
          </a:ln>
        </p:spPr>
      </p:pic>
      <p:pic>
        <p:nvPicPr>
          <p:cNvPr id="854" name="Google Shape;854;g1e9fa2b17b9_0_312"/>
          <p:cNvPicPr preferRelativeResize="0"/>
          <p:nvPr/>
        </p:nvPicPr>
        <p:blipFill>
          <a:blip r:embed="rId9">
            <a:alphaModFix/>
          </a:blip>
          <a:stretch>
            <a:fillRect/>
          </a:stretch>
        </p:blipFill>
        <p:spPr>
          <a:xfrm>
            <a:off x="4042050" y="2710538"/>
            <a:ext cx="4519143" cy="1095550"/>
          </a:xfrm>
          <a:prstGeom prst="rect">
            <a:avLst/>
          </a:prstGeom>
          <a:noFill/>
          <a:ln>
            <a:noFill/>
          </a:ln>
        </p:spPr>
      </p:pic>
      <p:sp>
        <p:nvSpPr>
          <p:cNvPr id="855" name="Google Shape;855;g1e9fa2b17b9_0_312"/>
          <p:cNvSpPr txBox="1"/>
          <p:nvPr/>
        </p:nvSpPr>
        <p:spPr>
          <a:xfrm>
            <a:off x="350050" y="1915000"/>
            <a:ext cx="3766500" cy="1452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None/>
            </a:pPr>
            <a:r>
              <a:rPr lang="en" sz="2000">
                <a:solidFill>
                  <a:schemeClr val="dk1"/>
                </a:solidFill>
                <a:latin typeface="Tahoma"/>
                <a:ea typeface="Tahoma"/>
                <a:cs typeface="Tahoma"/>
                <a:sym typeface="Tahoma"/>
              </a:rPr>
              <a:t>Gladys Carrillo, LCSW</a:t>
            </a:r>
            <a:endParaRPr sz="2000">
              <a:solidFill>
                <a:schemeClr val="dk1"/>
              </a:solidFill>
              <a:latin typeface="Tahoma"/>
              <a:ea typeface="Tahoma"/>
              <a:cs typeface="Tahoma"/>
              <a:sym typeface="Tahoma"/>
            </a:endParaRPr>
          </a:p>
          <a:p>
            <a:pPr indent="0" lvl="0" marL="0" marR="0" rtl="0" algn="l">
              <a:lnSpc>
                <a:spcPct val="90000"/>
              </a:lnSpc>
              <a:spcBef>
                <a:spcPts val="800"/>
              </a:spcBef>
              <a:spcAft>
                <a:spcPts val="0"/>
              </a:spcAft>
              <a:buNone/>
            </a:pPr>
            <a:r>
              <a:rPr lang="en" sz="2000">
                <a:solidFill>
                  <a:schemeClr val="dk1"/>
                </a:solidFill>
                <a:latin typeface="Tahoma"/>
                <a:ea typeface="Tahoma"/>
                <a:cs typeface="Tahoma"/>
                <a:sym typeface="Tahoma"/>
              </a:rPr>
              <a:t>Director of Program Services</a:t>
            </a:r>
            <a:endParaRPr sz="2000">
              <a:solidFill>
                <a:schemeClr val="dk1"/>
              </a:solidFill>
              <a:latin typeface="Tahoma"/>
              <a:ea typeface="Tahoma"/>
              <a:cs typeface="Tahoma"/>
              <a:sym typeface="Tahoma"/>
            </a:endParaRPr>
          </a:p>
          <a:p>
            <a:pPr indent="0" lvl="0" marL="0" marR="0" rtl="0" algn="l">
              <a:lnSpc>
                <a:spcPct val="90000"/>
              </a:lnSpc>
              <a:spcBef>
                <a:spcPts val="800"/>
              </a:spcBef>
              <a:spcAft>
                <a:spcPts val="0"/>
              </a:spcAft>
              <a:buNone/>
            </a:pPr>
            <a:r>
              <a:rPr lang="en" sz="2000" u="sng">
                <a:solidFill>
                  <a:schemeClr val="hlink"/>
                </a:solidFill>
                <a:latin typeface="Tahoma"/>
                <a:ea typeface="Tahoma"/>
                <a:cs typeface="Tahoma"/>
                <a:sym typeface="Tahoma"/>
                <a:hlinkClick r:id="rId10"/>
              </a:rPr>
              <a:t>c</a:t>
            </a:r>
            <a:r>
              <a:rPr lang="en" sz="2000" u="sng">
                <a:solidFill>
                  <a:schemeClr val="hlink"/>
                </a:solidFill>
                <a:latin typeface="Tahoma"/>
                <a:ea typeface="Tahoma"/>
                <a:cs typeface="Tahoma"/>
                <a:sym typeface="Tahoma"/>
                <a:hlinkClick r:id="rId11"/>
              </a:rPr>
              <a:t>arrillo@ncfh.org</a:t>
            </a:r>
            <a:r>
              <a:rPr lang="en" sz="2000">
                <a:solidFill>
                  <a:srgbClr val="44546A"/>
                </a:solidFill>
                <a:latin typeface="Tahoma"/>
                <a:ea typeface="Tahoma"/>
                <a:cs typeface="Tahoma"/>
                <a:sym typeface="Tahoma"/>
              </a:rPr>
              <a:t> </a:t>
            </a:r>
            <a:endParaRPr sz="2000">
              <a:solidFill>
                <a:srgbClr val="44546A"/>
              </a:solidFill>
              <a:latin typeface="Tahoma"/>
              <a:ea typeface="Tahoma"/>
              <a:cs typeface="Tahoma"/>
              <a:sym typeface="Tahom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6"/>
          <p:cNvSpPr txBox="1"/>
          <p:nvPr>
            <p:ph type="title"/>
          </p:nvPr>
        </p:nvSpPr>
        <p:spPr>
          <a:xfrm>
            <a:off x="797442" y="535925"/>
            <a:ext cx="7618908" cy="535200"/>
          </a:xfrm>
          <a:prstGeom prst="rect">
            <a:avLst/>
          </a:prstGeom>
          <a:noFill/>
          <a:ln>
            <a:noFill/>
          </a:ln>
        </p:spPr>
        <p:txBody>
          <a:bodyPr anchorCtr="0" anchor="t" bIns="34275" lIns="68575" spcFirstLastPara="1" rIns="68575" wrap="square" tIns="34275">
            <a:normAutofit fontScale="90000"/>
          </a:bodyPr>
          <a:lstStyle/>
          <a:p>
            <a:pPr indent="0" lvl="0" marL="0" rtl="0" algn="l">
              <a:lnSpc>
                <a:spcPct val="100000"/>
              </a:lnSpc>
              <a:spcBef>
                <a:spcPts val="0"/>
              </a:spcBef>
              <a:spcAft>
                <a:spcPts val="0"/>
              </a:spcAft>
              <a:buClr>
                <a:srgbClr val="6D1D6B"/>
              </a:buClr>
              <a:buSzPct val="111111"/>
              <a:buFont typeface="Trebuchet MS"/>
              <a:buNone/>
            </a:pPr>
            <a:r>
              <a:rPr lang="en" sz="4100"/>
              <a:t>Q&amp;A Discussion</a:t>
            </a:r>
            <a:endParaRPr/>
          </a:p>
        </p:txBody>
      </p:sp>
      <p:sp>
        <p:nvSpPr>
          <p:cNvPr id="862" name="Google Shape;862;p16"/>
          <p:cNvSpPr txBox="1"/>
          <p:nvPr/>
        </p:nvSpPr>
        <p:spPr>
          <a:xfrm>
            <a:off x="1461976" y="2310140"/>
            <a:ext cx="628983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1" lang="en" sz="2800" u="none" cap="none" strike="noStrike">
                <a:solidFill>
                  <a:schemeClr val="dk1"/>
                </a:solidFill>
                <a:latin typeface="Arial"/>
                <a:ea typeface="Arial"/>
                <a:cs typeface="Arial"/>
                <a:sym typeface="Arial"/>
              </a:rPr>
              <a:t>We will now address your questions!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17"/>
          <p:cNvSpPr txBox="1"/>
          <p:nvPr>
            <p:ph type="title"/>
          </p:nvPr>
        </p:nvSpPr>
        <p:spPr>
          <a:xfrm>
            <a:off x="797442" y="535925"/>
            <a:ext cx="7618908" cy="535200"/>
          </a:xfrm>
          <a:prstGeom prst="rect">
            <a:avLst/>
          </a:prstGeom>
          <a:noFill/>
          <a:ln>
            <a:noFill/>
          </a:ln>
        </p:spPr>
        <p:txBody>
          <a:bodyPr anchorCtr="0" anchor="t" bIns="34275" lIns="68575" spcFirstLastPara="1" rIns="68575" wrap="square" tIns="34275">
            <a:normAutofit fontScale="90000"/>
          </a:bodyPr>
          <a:lstStyle/>
          <a:p>
            <a:pPr indent="0" lvl="0" marL="0" rtl="0" algn="l">
              <a:lnSpc>
                <a:spcPct val="100000"/>
              </a:lnSpc>
              <a:spcBef>
                <a:spcPts val="0"/>
              </a:spcBef>
              <a:spcAft>
                <a:spcPts val="0"/>
              </a:spcAft>
              <a:buSzPct val="70460"/>
              <a:buNone/>
            </a:pPr>
            <a:r>
              <a:rPr lang="en" sz="4100"/>
              <a:t>Webinar Evaluation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5"/>
          <p:cNvSpPr txBox="1"/>
          <p:nvPr>
            <p:ph type="ctrTitle"/>
          </p:nvPr>
        </p:nvSpPr>
        <p:spPr>
          <a:xfrm>
            <a:off x="1074920" y="706277"/>
            <a:ext cx="7123193" cy="1477201"/>
          </a:xfrm>
          <a:prstGeom prst="rect">
            <a:avLst/>
          </a:prstGeom>
          <a:noFill/>
          <a:ln>
            <a:noFill/>
          </a:ln>
        </p:spPr>
        <p:txBody>
          <a:bodyPr anchorCtr="0" anchor="b" bIns="34275" lIns="68575" spcFirstLastPara="1" rIns="68575" wrap="square" tIns="34275">
            <a:noAutofit/>
          </a:bodyPr>
          <a:lstStyle/>
          <a:p>
            <a:pPr indent="0" lvl="0" marL="0" rtl="0" algn="ctr">
              <a:lnSpc>
                <a:spcPct val="100000"/>
              </a:lnSpc>
              <a:spcBef>
                <a:spcPts val="0"/>
              </a:spcBef>
              <a:spcAft>
                <a:spcPts val="0"/>
              </a:spcAft>
              <a:buClr>
                <a:schemeClr val="dk1"/>
              </a:buClr>
              <a:buSzPts val="4100"/>
              <a:buFont typeface="Lato"/>
              <a:buNone/>
            </a:pPr>
            <a:r>
              <a:rPr b="1" i="0" lang="en">
                <a:latin typeface="Lato"/>
                <a:ea typeface="Lato"/>
                <a:cs typeface="Lato"/>
                <a:sym typeface="Lato"/>
              </a:rPr>
              <a:t>Thank you for attending today’s webinar!</a:t>
            </a:r>
            <a:endParaRPr/>
          </a:p>
        </p:txBody>
      </p:sp>
      <p:sp>
        <p:nvSpPr>
          <p:cNvPr id="874" name="Google Shape;874;p15"/>
          <p:cNvSpPr txBox="1"/>
          <p:nvPr>
            <p:ph idx="1" type="subTitle"/>
          </p:nvPr>
        </p:nvSpPr>
        <p:spPr>
          <a:xfrm>
            <a:off x="727950" y="4041980"/>
            <a:ext cx="7688100" cy="541200"/>
          </a:xfrm>
          <a:prstGeom prst="rect">
            <a:avLst/>
          </a:prstGeom>
          <a:noFill/>
          <a:ln>
            <a:noFill/>
          </a:ln>
        </p:spPr>
        <p:txBody>
          <a:bodyPr anchorCtr="0" anchor="t" bIns="34275" lIns="68575" spcFirstLastPara="1" rIns="68575" wrap="square" tIns="34275">
            <a:noAutofit/>
          </a:bodyPr>
          <a:lstStyle/>
          <a:p>
            <a:pPr indent="0" lvl="0" marL="0" rtl="0" algn="ctr">
              <a:lnSpc>
                <a:spcPct val="80000"/>
              </a:lnSpc>
              <a:spcBef>
                <a:spcPts val="0"/>
              </a:spcBef>
              <a:spcAft>
                <a:spcPts val="0"/>
              </a:spcAft>
              <a:buSzPts val="1018"/>
              <a:buNone/>
            </a:pPr>
            <a:r>
              <a:rPr lang="en" sz="2200">
                <a:latin typeface="Lato"/>
                <a:ea typeface="Lato"/>
                <a:cs typeface="Lato"/>
                <a:sym typeface="Lato"/>
              </a:rPr>
              <a:t>Farmworker Health Network</a:t>
            </a:r>
            <a:endParaRPr sz="2200"/>
          </a:p>
        </p:txBody>
      </p:sp>
      <p:grpSp>
        <p:nvGrpSpPr>
          <p:cNvPr id="875" name="Google Shape;875;p15"/>
          <p:cNvGrpSpPr/>
          <p:nvPr/>
        </p:nvGrpSpPr>
        <p:grpSpPr>
          <a:xfrm>
            <a:off x="1114873" y="2654416"/>
            <a:ext cx="6650522" cy="1014879"/>
            <a:chOff x="1922270" y="2682937"/>
            <a:chExt cx="6650522" cy="1014879"/>
          </a:xfrm>
        </p:grpSpPr>
        <p:pic>
          <p:nvPicPr>
            <p:cNvPr descr="A picture containing text&#10;&#10;Description automatically generated" id="876" name="Google Shape;876;p15"/>
            <p:cNvPicPr preferRelativeResize="0"/>
            <p:nvPr/>
          </p:nvPicPr>
          <p:blipFill rotWithShape="1">
            <a:blip r:embed="rId3">
              <a:alphaModFix/>
            </a:blip>
            <a:srcRect b="0" l="0" r="0" t="0"/>
            <a:stretch/>
          </p:blipFill>
          <p:spPr>
            <a:xfrm>
              <a:off x="5448150" y="2682937"/>
              <a:ext cx="1714115" cy="1014879"/>
            </a:xfrm>
            <a:prstGeom prst="rect">
              <a:avLst/>
            </a:prstGeom>
            <a:noFill/>
            <a:ln>
              <a:noFill/>
            </a:ln>
          </p:spPr>
        </p:pic>
        <p:pic>
          <p:nvPicPr>
            <p:cNvPr id="877" name="Google Shape;877;p15"/>
            <p:cNvPicPr preferRelativeResize="0"/>
            <p:nvPr/>
          </p:nvPicPr>
          <p:blipFill rotWithShape="1">
            <a:blip r:embed="rId4">
              <a:alphaModFix/>
            </a:blip>
            <a:srcRect b="0" l="0" r="0" t="0"/>
            <a:stretch/>
          </p:blipFill>
          <p:spPr>
            <a:xfrm>
              <a:off x="7162275" y="2747252"/>
              <a:ext cx="1410517" cy="889739"/>
            </a:xfrm>
            <a:prstGeom prst="rect">
              <a:avLst/>
            </a:prstGeom>
            <a:noFill/>
            <a:ln>
              <a:noFill/>
            </a:ln>
          </p:spPr>
        </p:pic>
        <p:pic>
          <p:nvPicPr>
            <p:cNvPr descr="A picture containing logo&#10;&#10;Description automatically generated" id="878" name="Google Shape;878;p15"/>
            <p:cNvPicPr preferRelativeResize="0"/>
            <p:nvPr/>
          </p:nvPicPr>
          <p:blipFill rotWithShape="1">
            <a:blip r:embed="rId5">
              <a:alphaModFix/>
            </a:blip>
            <a:srcRect b="0" l="0" r="0" t="0"/>
            <a:stretch/>
          </p:blipFill>
          <p:spPr>
            <a:xfrm>
              <a:off x="1922270" y="2846100"/>
              <a:ext cx="1801405" cy="692039"/>
            </a:xfrm>
            <a:prstGeom prst="rect">
              <a:avLst/>
            </a:prstGeom>
            <a:noFill/>
            <a:ln>
              <a:noFill/>
            </a:ln>
          </p:spPr>
        </p:pic>
      </p:grpSp>
      <p:pic>
        <p:nvPicPr>
          <p:cNvPr descr="A picture containing text&#10;&#10;Description automatically generated" id="879" name="Google Shape;879;p15"/>
          <p:cNvPicPr preferRelativeResize="0"/>
          <p:nvPr/>
        </p:nvPicPr>
        <p:blipFill rotWithShape="1">
          <a:blip r:embed="rId6">
            <a:alphaModFix/>
          </a:blip>
          <a:srcRect b="0" l="0" r="0" t="0"/>
          <a:stretch/>
        </p:blipFill>
        <p:spPr>
          <a:xfrm>
            <a:off x="65050" y="2711168"/>
            <a:ext cx="932185" cy="803113"/>
          </a:xfrm>
          <a:prstGeom prst="rect">
            <a:avLst/>
          </a:prstGeom>
          <a:noFill/>
          <a:ln>
            <a:noFill/>
          </a:ln>
        </p:spPr>
      </p:pic>
      <p:pic>
        <p:nvPicPr>
          <p:cNvPr id="880" name="Google Shape;880;p15"/>
          <p:cNvPicPr preferRelativeResize="0"/>
          <p:nvPr/>
        </p:nvPicPr>
        <p:blipFill>
          <a:blip r:embed="rId7">
            <a:alphaModFix/>
          </a:blip>
          <a:stretch>
            <a:fillRect/>
          </a:stretch>
        </p:blipFill>
        <p:spPr>
          <a:xfrm>
            <a:off x="7959775" y="2612387"/>
            <a:ext cx="1126125" cy="1126125"/>
          </a:xfrm>
          <a:prstGeom prst="rect">
            <a:avLst/>
          </a:prstGeom>
          <a:noFill/>
          <a:ln>
            <a:noFill/>
          </a:ln>
        </p:spPr>
      </p:pic>
      <p:pic>
        <p:nvPicPr>
          <p:cNvPr id="881" name="Google Shape;881;p15"/>
          <p:cNvPicPr preferRelativeResize="0"/>
          <p:nvPr/>
        </p:nvPicPr>
        <p:blipFill>
          <a:blip r:embed="rId8">
            <a:alphaModFix/>
          </a:blip>
          <a:stretch>
            <a:fillRect/>
          </a:stretch>
        </p:blipFill>
        <p:spPr>
          <a:xfrm>
            <a:off x="3134050" y="2484875"/>
            <a:ext cx="1290075" cy="1290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g208faedc860_0_0"/>
          <p:cNvPicPr preferRelativeResize="0"/>
          <p:nvPr/>
        </p:nvPicPr>
        <p:blipFill rotWithShape="1">
          <a:blip r:embed="rId3">
            <a:alphaModFix/>
          </a:blip>
          <a:srcRect b="7587" l="0" r="0" t="0"/>
          <a:stretch/>
        </p:blipFill>
        <p:spPr>
          <a:xfrm>
            <a:off x="0" y="66675"/>
            <a:ext cx="9144000" cy="4375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g1899ac2a44e_0_2"/>
          <p:cNvPicPr preferRelativeResize="0"/>
          <p:nvPr/>
        </p:nvPicPr>
        <p:blipFill rotWithShape="1">
          <a:blip r:embed="rId3">
            <a:alphaModFix/>
          </a:blip>
          <a:srcRect b="8315" l="0" r="0" t="0"/>
          <a:stretch/>
        </p:blipFill>
        <p:spPr>
          <a:xfrm>
            <a:off x="0" y="0"/>
            <a:ext cx="9144000" cy="47160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1899ac2a44e_0_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53" name="Google Shape;453;g1899ac2a44e_0_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454" name="Google Shape;454;g1899ac2a44e_0_8"/>
          <p:cNvPicPr preferRelativeResize="0"/>
          <p:nvPr/>
        </p:nvPicPr>
        <p:blipFill rotWithShape="1">
          <a:blip r:embed="rId3">
            <a:alphaModFix/>
          </a:blip>
          <a:srcRect b="8742" l="0" r="0" t="0"/>
          <a:stretch/>
        </p:blipFill>
        <p:spPr>
          <a:xfrm>
            <a:off x="0" y="0"/>
            <a:ext cx="9144000" cy="46936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
          <p:cNvSpPr txBox="1"/>
          <p:nvPr>
            <p:ph type="title"/>
          </p:nvPr>
        </p:nvSpPr>
        <p:spPr>
          <a:xfrm>
            <a:off x="754439" y="634152"/>
            <a:ext cx="7688700" cy="5352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6D1D6B"/>
              </a:buClr>
              <a:buSzPts val="4100"/>
              <a:buFont typeface="Trebuchet MS"/>
              <a:buNone/>
            </a:pPr>
            <a:r>
              <a:rPr lang="en" sz="2800"/>
              <a:t>Health Centers….</a:t>
            </a:r>
            <a:endParaRPr sz="3600"/>
          </a:p>
        </p:txBody>
      </p:sp>
      <p:sp>
        <p:nvSpPr>
          <p:cNvPr id="461" name="Google Shape;461;p3"/>
          <p:cNvSpPr txBox="1"/>
          <p:nvPr/>
        </p:nvSpPr>
        <p:spPr>
          <a:xfrm>
            <a:off x="244750" y="1584900"/>
            <a:ext cx="8708100" cy="3558600"/>
          </a:xfrm>
          <a:prstGeom prst="rect">
            <a:avLst/>
          </a:prstGeom>
          <a:noFill/>
          <a:ln>
            <a:noFill/>
          </a:ln>
        </p:spPr>
        <p:txBody>
          <a:bodyPr anchorCtr="0" anchor="t" bIns="45700" lIns="91425" spcFirstLastPara="1" rIns="91425" wrap="square" tIns="45700">
            <a:spAutoFit/>
          </a:bodyPr>
          <a:lstStyle/>
          <a:p>
            <a:pPr indent="-374650" lvl="0" marL="457200" rtl="0" algn="l">
              <a:lnSpc>
                <a:spcPct val="115000"/>
              </a:lnSpc>
              <a:spcBef>
                <a:spcPts val="1200"/>
              </a:spcBef>
              <a:spcAft>
                <a:spcPts val="0"/>
              </a:spcAft>
              <a:buClr>
                <a:srgbClr val="C00000"/>
              </a:buClr>
              <a:buSzPts val="2300"/>
              <a:buFont typeface="Noto Sans Symbols"/>
              <a:buChar char="●"/>
            </a:pPr>
            <a:r>
              <a:rPr lang="en" sz="1900">
                <a:latin typeface="Calibri"/>
                <a:ea typeface="Calibri"/>
                <a:cs typeface="Calibri"/>
                <a:sym typeface="Calibri"/>
              </a:rPr>
              <a:t>Provide of comprehensive, culturally competent, high-quality primary health care often integrated with pharmacy, oral health, mental health and substance abuse services.</a:t>
            </a:r>
            <a:endParaRPr sz="1900">
              <a:latin typeface="Calibri"/>
              <a:ea typeface="Calibri"/>
              <a:cs typeface="Calibri"/>
              <a:sym typeface="Calibri"/>
            </a:endParaRPr>
          </a:p>
          <a:p>
            <a:pPr indent="-374650" lvl="0" marL="457200" rtl="0" algn="l">
              <a:lnSpc>
                <a:spcPct val="115000"/>
              </a:lnSpc>
              <a:spcBef>
                <a:spcPts val="0"/>
              </a:spcBef>
              <a:spcAft>
                <a:spcPts val="0"/>
              </a:spcAft>
              <a:buClr>
                <a:srgbClr val="C00000"/>
              </a:buClr>
              <a:buSzPts val="2300"/>
              <a:buFont typeface="Noto Sans Symbols"/>
              <a:buChar char="●"/>
            </a:pPr>
            <a:r>
              <a:rPr lang="en" sz="1900">
                <a:latin typeface="Calibri"/>
                <a:ea typeface="Calibri"/>
                <a:cs typeface="Calibri"/>
                <a:sym typeface="Calibri"/>
              </a:rPr>
              <a:t>Are r</a:t>
            </a:r>
            <a:r>
              <a:rPr lang="en" sz="1900">
                <a:latin typeface="Calibri"/>
                <a:ea typeface="Calibri"/>
                <a:cs typeface="Calibri"/>
                <a:sym typeface="Calibri"/>
              </a:rPr>
              <a:t>equired to have a sliding fee scale and see all patients regardless of insurance or ability to pay.</a:t>
            </a:r>
            <a:endParaRPr sz="1900">
              <a:latin typeface="Calibri"/>
              <a:ea typeface="Calibri"/>
              <a:cs typeface="Calibri"/>
              <a:sym typeface="Calibri"/>
            </a:endParaRPr>
          </a:p>
          <a:p>
            <a:pPr indent="-374650" lvl="0" marL="457200" rtl="0" algn="l">
              <a:lnSpc>
                <a:spcPct val="115000"/>
              </a:lnSpc>
              <a:spcBef>
                <a:spcPts val="0"/>
              </a:spcBef>
              <a:spcAft>
                <a:spcPts val="0"/>
              </a:spcAft>
              <a:buClr>
                <a:srgbClr val="C00000"/>
              </a:buClr>
              <a:buSzPts val="2300"/>
              <a:buFont typeface="Noto Sans Symbols"/>
              <a:buChar char="●"/>
            </a:pPr>
            <a:r>
              <a:rPr lang="en" sz="1900">
                <a:latin typeface="Calibri"/>
                <a:ea typeface="Calibri"/>
                <a:cs typeface="Calibri"/>
                <a:sym typeface="Calibri"/>
              </a:rPr>
              <a:t>Provide </a:t>
            </a:r>
            <a:r>
              <a:rPr lang="en" sz="1900">
                <a:latin typeface="Calibri"/>
                <a:ea typeface="Calibri"/>
                <a:cs typeface="Calibri"/>
                <a:sym typeface="Calibri"/>
              </a:rPr>
              <a:t>case management, transportation, and health education</a:t>
            </a:r>
            <a:endParaRPr sz="1900">
              <a:latin typeface="Calibri"/>
              <a:ea typeface="Calibri"/>
              <a:cs typeface="Calibri"/>
              <a:sym typeface="Calibri"/>
            </a:endParaRPr>
          </a:p>
          <a:p>
            <a:pPr indent="-374650" lvl="0" marL="457200" rtl="0" algn="l">
              <a:lnSpc>
                <a:spcPct val="115000"/>
              </a:lnSpc>
              <a:spcBef>
                <a:spcPts val="0"/>
              </a:spcBef>
              <a:spcAft>
                <a:spcPts val="0"/>
              </a:spcAft>
              <a:buClr>
                <a:srgbClr val="C00000"/>
              </a:buClr>
              <a:buSzPts val="2300"/>
              <a:buFont typeface="Noto Sans Symbols"/>
              <a:buChar char="●"/>
            </a:pPr>
            <a:r>
              <a:rPr lang="en" sz="1900">
                <a:latin typeface="Calibri"/>
                <a:ea typeface="Calibri"/>
                <a:cs typeface="Calibri"/>
                <a:sym typeface="Calibri"/>
              </a:rPr>
              <a:t>Community-based and p</a:t>
            </a:r>
            <a:r>
              <a:rPr lang="en" sz="1900">
                <a:latin typeface="Calibri"/>
                <a:ea typeface="Calibri"/>
                <a:cs typeface="Calibri"/>
                <a:sym typeface="Calibri"/>
              </a:rPr>
              <a:t>atient-directed: 51% of the health center governing board must be patients of the health center.</a:t>
            </a:r>
            <a:endParaRPr sz="1900">
              <a:latin typeface="Calibri"/>
              <a:ea typeface="Calibri"/>
              <a:cs typeface="Calibri"/>
              <a:sym typeface="Calibri"/>
            </a:endParaRPr>
          </a:p>
          <a:p>
            <a:pPr indent="0" lvl="0" marL="457200" rtl="0" algn="l">
              <a:lnSpc>
                <a:spcPct val="115000"/>
              </a:lnSpc>
              <a:spcBef>
                <a:spcPts val="1200"/>
              </a:spcBef>
              <a:spcAft>
                <a:spcPts val="0"/>
              </a:spcAft>
              <a:buNone/>
            </a:pPr>
            <a:r>
              <a:t/>
            </a:r>
            <a:endParaRPr sz="2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20879599642_0_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67" name="Google Shape;467;g20879599642_0_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468" name="Google Shape;468;g20879599642_0_1"/>
          <p:cNvPicPr preferRelativeResize="0"/>
          <p:nvPr/>
        </p:nvPicPr>
        <p:blipFill rotWithShape="1">
          <a:blip r:embed="rId3">
            <a:alphaModFix/>
          </a:blip>
          <a:srcRect b="10297" l="0" r="1458" t="0"/>
          <a:stretch/>
        </p:blipFill>
        <p:spPr>
          <a:xfrm>
            <a:off x="0" y="0"/>
            <a:ext cx="9144000" cy="4614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20879599642_0_1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74" name="Google Shape;474;g20879599642_0_1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475" name="Google Shape;475;g20879599642_0_14"/>
          <p:cNvPicPr preferRelativeResize="0"/>
          <p:nvPr/>
        </p:nvPicPr>
        <p:blipFill rotWithShape="1">
          <a:blip r:embed="rId3">
            <a:alphaModFix/>
          </a:blip>
          <a:srcRect b="9682" l="0" r="0" t="0"/>
          <a:stretch/>
        </p:blipFill>
        <p:spPr>
          <a:xfrm>
            <a:off x="0" y="0"/>
            <a:ext cx="9144000" cy="4645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Gladys Carrillo</dc:creator>
</cp:coreProperties>
</file>